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6" r:id="rId2"/>
    <p:sldId id="258" r:id="rId3"/>
    <p:sldId id="259" r:id="rId4"/>
    <p:sldId id="261" r:id="rId5"/>
    <p:sldId id="262" r:id="rId6"/>
    <p:sldId id="286" r:id="rId7"/>
    <p:sldId id="264" r:id="rId8"/>
    <p:sldId id="290" r:id="rId9"/>
    <p:sldId id="291" r:id="rId10"/>
    <p:sldId id="292" r:id="rId11"/>
    <p:sldId id="293" r:id="rId12"/>
    <p:sldId id="294" r:id="rId13"/>
    <p:sldId id="295" r:id="rId14"/>
    <p:sldId id="298" r:id="rId15"/>
    <p:sldId id="299" r:id="rId16"/>
    <p:sldId id="300" r:id="rId17"/>
    <p:sldId id="301" r:id="rId18"/>
    <p:sldId id="289" r:id="rId19"/>
    <p:sldId id="273" r:id="rId20"/>
    <p:sldId id="279" r:id="rId21"/>
    <p:sldId id="288" r:id="rId22"/>
    <p:sldId id="276" r:id="rId23"/>
    <p:sldId id="283" r:id="rId24"/>
  </p:sldIdLst>
  <p:sldSz cx="12192000" cy="6858000"/>
  <p:notesSz cx="6858000" cy="9144000"/>
  <p:defaultTextStyle>
    <a:defPPr>
      <a:defRPr lang="zh-CN"/>
    </a:defPPr>
    <a:lvl1pPr marL="0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3062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418" algn="l" defTabSz="91435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5597"/>
    <a:srgbClr val="A2A2A2"/>
    <a:srgbClr val="EBE9DC"/>
    <a:srgbClr val="540000"/>
    <a:srgbClr val="AD1C21"/>
    <a:srgbClr val="7B1216"/>
    <a:srgbClr val="BAB7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主题样式 2 - 强调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主题样式 2 - 强调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67" autoAdjust="0"/>
    <p:restoredTop sz="94660" autoAdjust="0"/>
  </p:normalViewPr>
  <p:slideViewPr>
    <p:cSldViewPr snapToGrid="0">
      <p:cViewPr varScale="1">
        <p:scale>
          <a:sx n="114" d="100"/>
          <a:sy n="114" d="100"/>
        </p:scale>
        <p:origin x="-462" y="-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-3834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GIF>
</file>

<file path=ppt/media/image3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83AA3F-A82B-43BF-B18C-5608A05C57EB}" type="datetimeFigureOut">
              <a:rPr lang="zh-CN" altLang="en-US" smtClean="0"/>
              <a:t>2016/6/12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530F0D-1A5A-4EA2-B28F-0EC912CB6B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815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62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18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530F0D-1A5A-4EA2-B28F-0EC912CB6BA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0249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2016/6/12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6956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2016/6/12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0536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785600" y="274641"/>
            <a:ext cx="36576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12800" y="274641"/>
            <a:ext cx="107696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2016/6/12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3714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2016/6/12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0334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2016/6/12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4377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12800" y="1600203"/>
            <a:ext cx="7213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229600" y="1600203"/>
            <a:ext cx="7213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2016/6/12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7226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2016/6/12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4789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2016/6/12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0659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2016/6/12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6749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2016/6/12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4712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B7A37-B852-49AB-B2E2-96296AB21F67}" type="datetimeFigureOut">
              <a:rPr lang="zh-CN" altLang="en-US" smtClean="0"/>
              <a:t>2016/6/12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4956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AB7A37-B852-49AB-B2E2-96296AB21F67}" type="datetimeFigureOut">
              <a:rPr lang="zh-CN" altLang="en-US" smtClean="0"/>
              <a:t>2016/6/12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F8D02-9041-4C59-BC62-13DE0E5C67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8041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矩形 78"/>
          <p:cNvSpPr/>
          <p:nvPr/>
        </p:nvSpPr>
        <p:spPr>
          <a:xfrm>
            <a:off x="-8551" y="4672006"/>
            <a:ext cx="12192000" cy="123425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grpSp>
        <p:nvGrpSpPr>
          <p:cNvPr id="61" name="组合 60"/>
          <p:cNvGrpSpPr/>
          <p:nvPr/>
        </p:nvGrpSpPr>
        <p:grpSpPr>
          <a:xfrm rot="16200000">
            <a:off x="11436486" y="5106096"/>
            <a:ext cx="1271471" cy="363349"/>
            <a:chOff x="6507038" y="462977"/>
            <a:chExt cx="2430800" cy="471379"/>
          </a:xfrm>
        </p:grpSpPr>
        <p:grpSp>
          <p:nvGrpSpPr>
            <p:cNvPr id="62" name="组合 61"/>
            <p:cNvGrpSpPr/>
            <p:nvPr/>
          </p:nvGrpSpPr>
          <p:grpSpPr>
            <a:xfrm flipV="1">
              <a:off x="6507038" y="462977"/>
              <a:ext cx="1917435" cy="471379"/>
              <a:chOff x="810775" y="1533962"/>
              <a:chExt cx="7782374" cy="1913206"/>
            </a:xfrm>
          </p:grpSpPr>
          <p:sp>
            <p:nvSpPr>
              <p:cNvPr id="64" name="圆角矩形 63"/>
              <p:cNvSpPr/>
              <p:nvPr/>
            </p:nvSpPr>
            <p:spPr>
              <a:xfrm>
                <a:off x="2848247" y="1533962"/>
                <a:ext cx="1744394" cy="1913206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圆角矩形 64"/>
              <p:cNvSpPr/>
              <p:nvPr/>
            </p:nvSpPr>
            <p:spPr>
              <a:xfrm>
                <a:off x="810775" y="1533962"/>
                <a:ext cx="1744394" cy="1913206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圆角矩形 65"/>
              <p:cNvSpPr/>
              <p:nvPr/>
            </p:nvSpPr>
            <p:spPr>
              <a:xfrm>
                <a:off x="6848755" y="1533962"/>
                <a:ext cx="1744394" cy="1913206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" name="圆角矩形 66"/>
              <p:cNvSpPr/>
              <p:nvPr/>
            </p:nvSpPr>
            <p:spPr>
              <a:xfrm>
                <a:off x="4811283" y="1533962"/>
                <a:ext cx="1744394" cy="1913206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3" name="圆角矩形 62"/>
            <p:cNvSpPr/>
            <p:nvPr/>
          </p:nvSpPr>
          <p:spPr>
            <a:xfrm flipV="1">
              <a:off x="8508051" y="462977"/>
              <a:ext cx="429787" cy="471379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2694253" y="6130007"/>
            <a:ext cx="5414265" cy="415536"/>
            <a:chOff x="7671276" y="5791368"/>
            <a:chExt cx="4711512" cy="418937"/>
          </a:xfrm>
        </p:grpSpPr>
        <p:sp>
          <p:nvSpPr>
            <p:cNvPr id="42" name="文本框 41"/>
            <p:cNvSpPr txBox="1"/>
            <p:nvPr/>
          </p:nvSpPr>
          <p:spPr>
            <a:xfrm>
              <a:off x="7671276" y="5806920"/>
              <a:ext cx="1723028" cy="4033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答辩人：冯志敏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10239882" y="5791368"/>
              <a:ext cx="2142906" cy="4033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zh-CN" altLang="en-US" sz="2000" dirty="0" smtClean="0">
                  <a:solidFill>
                    <a:srgbClr val="A2A2A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</a:t>
              </a:r>
              <a:r>
                <a:rPr lang="zh-CN" altLang="en-US" sz="20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指导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教师</a:t>
              </a:r>
              <a:r>
                <a:rPr lang="zh-CN" altLang="en-US" sz="20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洪明坚</a:t>
              </a:r>
              <a:endPara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2783116" y="3840029"/>
            <a:ext cx="7816615" cy="46166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r>
              <a:rPr lang="en-US" altLang="zh-CN" sz="2400" b="1" spc="600" dirty="0">
                <a:solidFill>
                  <a:schemeClr val="accent1">
                    <a:lumMod val="50000"/>
                    <a:alpha val="78000"/>
                  </a:schemeClr>
                </a:solidFill>
                <a:latin typeface="Georgia" pitchFamily="18" charset="0"/>
                <a:cs typeface="Segoe UI Semilight" panose="020B0402040204020203" pitchFamily="34" charset="0"/>
              </a:rPr>
              <a:t>The Graduation </a:t>
            </a:r>
            <a:r>
              <a:rPr lang="en-US" altLang="zh-CN" sz="2400" b="1" spc="600" dirty="0" smtClean="0">
                <a:solidFill>
                  <a:schemeClr val="accent1">
                    <a:lumMod val="50000"/>
                    <a:alpha val="78000"/>
                  </a:schemeClr>
                </a:solidFill>
                <a:latin typeface="Georgia" pitchFamily="18" charset="0"/>
                <a:cs typeface="Segoe UI Semilight" panose="020B0402040204020203" pitchFamily="34" charset="0"/>
              </a:rPr>
              <a:t>Thesis Defense</a:t>
            </a:r>
            <a:endParaRPr lang="zh-CN" altLang="en-US" sz="2400" b="1" spc="600" dirty="0">
              <a:solidFill>
                <a:schemeClr val="accent1">
                  <a:lumMod val="50000"/>
                  <a:alpha val="78000"/>
                </a:schemeClr>
              </a:solidFill>
              <a:latin typeface="Georgia" pitchFamily="18" charset="0"/>
              <a:cs typeface="Segoe UI Semilight" panose="020B0402040204020203" pitchFamily="34" charset="0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905155" y="2089133"/>
            <a:ext cx="6955746" cy="1446548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 algn="ctr"/>
            <a:r>
              <a:rPr lang="zh-CN" altLang="en-US" sz="8800" dirty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</a:t>
            </a:r>
            <a:r>
              <a:rPr lang="zh-CN" altLang="en-US" sz="8800" dirty="0" smtClean="0">
                <a:ln w="0"/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</a:t>
            </a:r>
            <a:endParaRPr lang="zh-CN" altLang="en-US" sz="8800" dirty="0">
              <a:ln w="0"/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4306411" y="2072966"/>
            <a:ext cx="484560" cy="382547"/>
            <a:chOff x="4625150" y="6808104"/>
            <a:chExt cx="540316" cy="426565"/>
          </a:xfrm>
          <a:solidFill>
            <a:srgbClr val="4C98CF"/>
          </a:solidFill>
        </p:grpSpPr>
        <p:sp>
          <p:nvSpPr>
            <p:cNvPr id="50" name="Freeform 127"/>
            <p:cNvSpPr>
              <a:spLocks/>
            </p:cNvSpPr>
            <p:nvPr/>
          </p:nvSpPr>
          <p:spPr bwMode="auto">
            <a:xfrm>
              <a:off x="4625150" y="6808104"/>
              <a:ext cx="540316" cy="352040"/>
            </a:xfrm>
            <a:custGeom>
              <a:avLst/>
              <a:gdLst>
                <a:gd name="T0" fmla="*/ 34 w 233"/>
                <a:gd name="T1" fmla="*/ 77 h 152"/>
                <a:gd name="T2" fmla="*/ 117 w 233"/>
                <a:gd name="T3" fmla="*/ 126 h 152"/>
                <a:gd name="T4" fmla="*/ 214 w 233"/>
                <a:gd name="T5" fmla="*/ 67 h 152"/>
                <a:gd name="T6" fmla="*/ 214 w 233"/>
                <a:gd name="T7" fmla="*/ 67 h 152"/>
                <a:gd name="T8" fmla="*/ 233 w 233"/>
                <a:gd name="T9" fmla="*/ 56 h 152"/>
                <a:gd name="T10" fmla="*/ 116 w 233"/>
                <a:gd name="T11" fmla="*/ 0 h 152"/>
                <a:gd name="T12" fmla="*/ 0 w 233"/>
                <a:gd name="T13" fmla="*/ 56 h 152"/>
                <a:gd name="T14" fmla="*/ 16 w 233"/>
                <a:gd name="T15" fmla="*/ 66 h 152"/>
                <a:gd name="T16" fmla="*/ 16 w 233"/>
                <a:gd name="T17" fmla="*/ 152 h 152"/>
                <a:gd name="T18" fmla="*/ 24 w 233"/>
                <a:gd name="T19" fmla="*/ 152 h 152"/>
                <a:gd name="T20" fmla="*/ 24 w 233"/>
                <a:gd name="T21" fmla="*/ 71 h 152"/>
                <a:gd name="T22" fmla="*/ 34 w 233"/>
                <a:gd name="T23" fmla="*/ 77 h 152"/>
                <a:gd name="T24" fmla="*/ 34 w 233"/>
                <a:gd name="T25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" h="152">
                  <a:moveTo>
                    <a:pt x="34" y="77"/>
                  </a:moveTo>
                  <a:cubicBezTo>
                    <a:pt x="117" y="126"/>
                    <a:pt x="117" y="126"/>
                    <a:pt x="117" y="126"/>
                  </a:cubicBezTo>
                  <a:cubicBezTo>
                    <a:pt x="214" y="67"/>
                    <a:pt x="214" y="67"/>
                    <a:pt x="214" y="67"/>
                  </a:cubicBezTo>
                  <a:cubicBezTo>
                    <a:pt x="214" y="67"/>
                    <a:pt x="214" y="67"/>
                    <a:pt x="214" y="67"/>
                  </a:cubicBezTo>
                  <a:cubicBezTo>
                    <a:pt x="233" y="56"/>
                    <a:pt x="233" y="56"/>
                    <a:pt x="233" y="56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4" y="71"/>
                    <a:pt x="24" y="71"/>
                    <a:pt x="24" y="71"/>
                  </a:cubicBezTo>
                  <a:cubicBezTo>
                    <a:pt x="34" y="77"/>
                    <a:pt x="34" y="77"/>
                    <a:pt x="34" y="77"/>
                  </a:cubicBezTo>
                  <a:cubicBezTo>
                    <a:pt x="34" y="77"/>
                    <a:pt x="34" y="77"/>
                    <a:pt x="34" y="77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75000"/>
                  </a:schemeClr>
                </a:solidFill>
              </a:endParaRPr>
            </a:p>
          </p:txBody>
        </p:sp>
        <p:sp>
          <p:nvSpPr>
            <p:cNvPr id="51" name="Freeform 128"/>
            <p:cNvSpPr>
              <a:spLocks/>
            </p:cNvSpPr>
            <p:nvPr/>
          </p:nvSpPr>
          <p:spPr bwMode="auto">
            <a:xfrm>
              <a:off x="4736940" y="7025799"/>
              <a:ext cx="314776" cy="208870"/>
            </a:xfrm>
            <a:custGeom>
              <a:avLst/>
              <a:gdLst>
                <a:gd name="T0" fmla="*/ 305 w 321"/>
                <a:gd name="T1" fmla="*/ 12 h 213"/>
                <a:gd name="T2" fmla="*/ 163 w 321"/>
                <a:gd name="T3" fmla="*/ 97 h 213"/>
                <a:gd name="T4" fmla="*/ 21 w 321"/>
                <a:gd name="T5" fmla="*/ 12 h 213"/>
                <a:gd name="T6" fmla="*/ 21 w 321"/>
                <a:gd name="T7" fmla="*/ 12 h 213"/>
                <a:gd name="T8" fmla="*/ 19 w 321"/>
                <a:gd name="T9" fmla="*/ 12 h 213"/>
                <a:gd name="T10" fmla="*/ 0 w 321"/>
                <a:gd name="T11" fmla="*/ 0 h 213"/>
                <a:gd name="T12" fmla="*/ 0 w 321"/>
                <a:gd name="T13" fmla="*/ 213 h 213"/>
                <a:gd name="T14" fmla="*/ 321 w 321"/>
                <a:gd name="T15" fmla="*/ 213 h 213"/>
                <a:gd name="T16" fmla="*/ 321 w 321"/>
                <a:gd name="T17" fmla="*/ 3 h 213"/>
                <a:gd name="T18" fmla="*/ 305 w 321"/>
                <a:gd name="T19" fmla="*/ 12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1" h="213">
                  <a:moveTo>
                    <a:pt x="305" y="12"/>
                  </a:moveTo>
                  <a:lnTo>
                    <a:pt x="163" y="97"/>
                  </a:lnTo>
                  <a:lnTo>
                    <a:pt x="21" y="12"/>
                  </a:lnTo>
                  <a:lnTo>
                    <a:pt x="21" y="12"/>
                  </a:lnTo>
                  <a:lnTo>
                    <a:pt x="19" y="12"/>
                  </a:lnTo>
                  <a:lnTo>
                    <a:pt x="0" y="0"/>
                  </a:lnTo>
                  <a:lnTo>
                    <a:pt x="0" y="213"/>
                  </a:lnTo>
                  <a:lnTo>
                    <a:pt x="321" y="213"/>
                  </a:lnTo>
                  <a:lnTo>
                    <a:pt x="321" y="3"/>
                  </a:lnTo>
                  <a:lnTo>
                    <a:pt x="305" y="12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AD1C21"/>
                </a:solidFill>
              </a:endParaRPr>
            </a:p>
          </p:txBody>
        </p:sp>
      </p:grpSp>
      <p:sp>
        <p:nvSpPr>
          <p:cNvPr id="46" name="文本框 45"/>
          <p:cNvSpPr txBox="1"/>
          <p:nvPr/>
        </p:nvSpPr>
        <p:spPr>
          <a:xfrm>
            <a:off x="524933" y="5064864"/>
            <a:ext cx="9913033" cy="58477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重庆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大学 软件学院                     </a:t>
            </a:r>
            <a:r>
              <a:rPr lang="en-US" altLang="zh-CN" sz="3200" dirty="0">
                <a:solidFill>
                  <a:schemeClr val="bg1"/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rPr>
              <a:t>Chongqing</a:t>
            </a:r>
            <a:r>
              <a:rPr lang="en-US" altLang="zh-CN" sz="3200" dirty="0" smtClean="0">
                <a:solidFill>
                  <a:schemeClr val="bg1"/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rPr>
              <a:t>University </a:t>
            </a:r>
            <a:endParaRPr lang="zh-CN" altLang="en-US" sz="3200" dirty="0">
              <a:solidFill>
                <a:schemeClr val="bg1"/>
              </a:solidFill>
              <a:latin typeface="Segoe UI Semilight" panose="020B0402040204020203" pitchFamily="34" charset="0"/>
              <a:ea typeface="微软雅黑" panose="020B0503020204020204" pitchFamily="34" charset="-122"/>
              <a:cs typeface="Segoe UI Semilight" panose="020B0402040204020203" pitchFamily="34" charset="0"/>
            </a:endParaRPr>
          </a:p>
        </p:txBody>
      </p:sp>
      <p:sp>
        <p:nvSpPr>
          <p:cNvPr id="57" name="圆角矩形 56"/>
          <p:cNvSpPr/>
          <p:nvPr/>
        </p:nvSpPr>
        <p:spPr>
          <a:xfrm rot="16200000" flipV="1">
            <a:off x="10447005" y="4634620"/>
            <a:ext cx="1282079" cy="1300156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sp>
        <p:nvSpPr>
          <p:cNvPr id="76" name="Freeform 96"/>
          <p:cNvSpPr>
            <a:spLocks/>
          </p:cNvSpPr>
          <p:nvPr/>
        </p:nvSpPr>
        <p:spPr bwMode="auto">
          <a:xfrm>
            <a:off x="10716634" y="4926395"/>
            <a:ext cx="742823" cy="716604"/>
          </a:xfrm>
          <a:custGeom>
            <a:avLst/>
            <a:gdLst>
              <a:gd name="T0" fmla="*/ 184 w 216"/>
              <a:gd name="T1" fmla="*/ 0 h 208"/>
              <a:gd name="T2" fmla="*/ 152 w 216"/>
              <a:gd name="T3" fmla="*/ 32 h 208"/>
              <a:gd name="T4" fmla="*/ 154 w 216"/>
              <a:gd name="T5" fmla="*/ 41 h 208"/>
              <a:gd name="T6" fmla="*/ 60 w 216"/>
              <a:gd name="T7" fmla="*/ 80 h 208"/>
              <a:gd name="T8" fmla="*/ 32 w 216"/>
              <a:gd name="T9" fmla="*/ 64 h 208"/>
              <a:gd name="T10" fmla="*/ 0 w 216"/>
              <a:gd name="T11" fmla="*/ 96 h 208"/>
              <a:gd name="T12" fmla="*/ 32 w 216"/>
              <a:gd name="T13" fmla="*/ 128 h 208"/>
              <a:gd name="T14" fmla="*/ 56 w 216"/>
              <a:gd name="T15" fmla="*/ 118 h 208"/>
              <a:gd name="T16" fmla="*/ 116 w 216"/>
              <a:gd name="T17" fmla="*/ 161 h 208"/>
              <a:gd name="T18" fmla="*/ 112 w 216"/>
              <a:gd name="T19" fmla="*/ 176 h 208"/>
              <a:gd name="T20" fmla="*/ 144 w 216"/>
              <a:gd name="T21" fmla="*/ 208 h 208"/>
              <a:gd name="T22" fmla="*/ 176 w 216"/>
              <a:gd name="T23" fmla="*/ 176 h 208"/>
              <a:gd name="T24" fmla="*/ 144 w 216"/>
              <a:gd name="T25" fmla="*/ 144 h 208"/>
              <a:gd name="T26" fmla="*/ 121 w 216"/>
              <a:gd name="T27" fmla="*/ 154 h 208"/>
              <a:gd name="T28" fmla="*/ 61 w 216"/>
              <a:gd name="T29" fmla="*/ 111 h 208"/>
              <a:gd name="T30" fmla="*/ 64 w 216"/>
              <a:gd name="T31" fmla="*/ 96 h 208"/>
              <a:gd name="T32" fmla="*/ 63 w 216"/>
              <a:gd name="T33" fmla="*/ 87 h 208"/>
              <a:gd name="T34" fmla="*/ 157 w 216"/>
              <a:gd name="T35" fmla="*/ 48 h 208"/>
              <a:gd name="T36" fmla="*/ 184 w 216"/>
              <a:gd name="T37" fmla="*/ 64 h 208"/>
              <a:gd name="T38" fmla="*/ 216 w 216"/>
              <a:gd name="T39" fmla="*/ 32 h 208"/>
              <a:gd name="T40" fmla="*/ 184 w 216"/>
              <a:gd name="T41" fmla="*/ 0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16" h="208">
                <a:moveTo>
                  <a:pt x="184" y="0"/>
                </a:moveTo>
                <a:cubicBezTo>
                  <a:pt x="167" y="0"/>
                  <a:pt x="152" y="14"/>
                  <a:pt x="152" y="32"/>
                </a:cubicBezTo>
                <a:cubicBezTo>
                  <a:pt x="152" y="35"/>
                  <a:pt x="153" y="38"/>
                  <a:pt x="154" y="41"/>
                </a:cubicBezTo>
                <a:cubicBezTo>
                  <a:pt x="60" y="80"/>
                  <a:pt x="60" y="80"/>
                  <a:pt x="60" y="80"/>
                </a:cubicBezTo>
                <a:cubicBezTo>
                  <a:pt x="55" y="70"/>
                  <a:pt x="44" y="64"/>
                  <a:pt x="32" y="64"/>
                </a:cubicBezTo>
                <a:cubicBezTo>
                  <a:pt x="15" y="64"/>
                  <a:pt x="0" y="78"/>
                  <a:pt x="0" y="96"/>
                </a:cubicBezTo>
                <a:cubicBezTo>
                  <a:pt x="0" y="113"/>
                  <a:pt x="15" y="128"/>
                  <a:pt x="32" y="128"/>
                </a:cubicBezTo>
                <a:cubicBezTo>
                  <a:pt x="42" y="128"/>
                  <a:pt x="50" y="124"/>
                  <a:pt x="56" y="118"/>
                </a:cubicBezTo>
                <a:cubicBezTo>
                  <a:pt x="116" y="161"/>
                  <a:pt x="116" y="161"/>
                  <a:pt x="116" y="161"/>
                </a:cubicBezTo>
                <a:cubicBezTo>
                  <a:pt x="114" y="165"/>
                  <a:pt x="112" y="170"/>
                  <a:pt x="112" y="176"/>
                </a:cubicBezTo>
                <a:cubicBezTo>
                  <a:pt x="112" y="193"/>
                  <a:pt x="127" y="208"/>
                  <a:pt x="144" y="208"/>
                </a:cubicBezTo>
                <a:cubicBezTo>
                  <a:pt x="162" y="208"/>
                  <a:pt x="176" y="193"/>
                  <a:pt x="176" y="176"/>
                </a:cubicBezTo>
                <a:cubicBezTo>
                  <a:pt x="176" y="158"/>
                  <a:pt x="162" y="144"/>
                  <a:pt x="144" y="144"/>
                </a:cubicBezTo>
                <a:cubicBezTo>
                  <a:pt x="135" y="144"/>
                  <a:pt x="127" y="148"/>
                  <a:pt x="121" y="154"/>
                </a:cubicBezTo>
                <a:cubicBezTo>
                  <a:pt x="61" y="111"/>
                  <a:pt x="61" y="111"/>
                  <a:pt x="61" y="111"/>
                </a:cubicBezTo>
                <a:cubicBezTo>
                  <a:pt x="63" y="107"/>
                  <a:pt x="64" y="101"/>
                  <a:pt x="64" y="96"/>
                </a:cubicBezTo>
                <a:cubicBezTo>
                  <a:pt x="64" y="93"/>
                  <a:pt x="64" y="90"/>
                  <a:pt x="63" y="87"/>
                </a:cubicBezTo>
                <a:cubicBezTo>
                  <a:pt x="157" y="48"/>
                  <a:pt x="157" y="48"/>
                  <a:pt x="157" y="48"/>
                </a:cubicBezTo>
                <a:cubicBezTo>
                  <a:pt x="162" y="57"/>
                  <a:pt x="173" y="64"/>
                  <a:pt x="184" y="64"/>
                </a:cubicBezTo>
                <a:cubicBezTo>
                  <a:pt x="202" y="64"/>
                  <a:pt x="216" y="49"/>
                  <a:pt x="216" y="32"/>
                </a:cubicBezTo>
                <a:cubicBezTo>
                  <a:pt x="216" y="14"/>
                  <a:pt x="202" y="0"/>
                  <a:pt x="1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AD1C2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2531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6832">
        <p14:prism isContent="1" isInverted="1"/>
      </p:transition>
    </mc:Choice>
    <mc:Fallback>
      <p:transition spd="slow" advTm="6832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圆角矩形 19"/>
          <p:cNvSpPr/>
          <p:nvPr/>
        </p:nvSpPr>
        <p:spPr>
          <a:xfrm>
            <a:off x="1157128" y="2833045"/>
            <a:ext cx="2259019" cy="2236715"/>
          </a:xfrm>
          <a:prstGeom prst="ellipse">
            <a:avLst/>
          </a:prstGeom>
          <a:solidFill>
            <a:srgbClr val="4472C4">
              <a:alpha val="3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>
              <a:lnSpc>
                <a:spcPct val="130000"/>
              </a:lnSpc>
            </a:pPr>
            <a:endParaRPr lang="zh-CN" altLang="en-US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337232" y="2543480"/>
            <a:ext cx="2418483" cy="2515367"/>
            <a:chOff x="4721608" y="1835707"/>
            <a:chExt cx="1879634" cy="1954931"/>
          </a:xfrm>
          <a:solidFill>
            <a:srgbClr val="4472C4">
              <a:alpha val="39000"/>
            </a:srgbClr>
          </a:solidFill>
        </p:grpSpPr>
        <p:sp>
          <p:nvSpPr>
            <p:cNvPr id="20" name="圆角矩形 19"/>
            <p:cNvSpPr/>
            <p:nvPr/>
          </p:nvSpPr>
          <p:spPr>
            <a:xfrm>
              <a:off x="4721608" y="1835707"/>
              <a:ext cx="1755699" cy="17383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4845543" y="2052274"/>
              <a:ext cx="1755699" cy="17383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1604899" y="3267050"/>
            <a:ext cx="1723683" cy="1158072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EPOS</a:t>
            </a: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虚拟内存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2515019" y="325001"/>
            <a:ext cx="3375403" cy="384717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BACKGROUNDS</a:t>
            </a:r>
          </a:p>
        </p:txBody>
      </p:sp>
      <p:grpSp>
        <p:nvGrpSpPr>
          <p:cNvPr id="43" name="组 13"/>
          <p:cNvGrpSpPr/>
          <p:nvPr/>
        </p:nvGrpSpPr>
        <p:grpSpPr>
          <a:xfrm>
            <a:off x="9284091" y="252858"/>
            <a:ext cx="2907908" cy="574513"/>
            <a:chOff x="9284089" y="252855"/>
            <a:chExt cx="2907908" cy="574513"/>
          </a:xfrm>
        </p:grpSpPr>
        <p:grpSp>
          <p:nvGrpSpPr>
            <p:cNvPr id="44" name="组 2"/>
            <p:cNvGrpSpPr/>
            <p:nvPr/>
          </p:nvGrpSpPr>
          <p:grpSpPr>
            <a:xfrm>
              <a:off x="11454105" y="252856"/>
              <a:ext cx="737892" cy="484288"/>
              <a:chOff x="11454105" y="252856"/>
              <a:chExt cx="737892" cy="484288"/>
            </a:xfrm>
          </p:grpSpPr>
          <p:grpSp>
            <p:nvGrpSpPr>
              <p:cNvPr id="46" name="组 1"/>
              <p:cNvGrpSpPr/>
              <p:nvPr/>
            </p:nvGrpSpPr>
            <p:grpSpPr>
              <a:xfrm>
                <a:off x="12039604" y="252856"/>
                <a:ext cx="152393" cy="484287"/>
                <a:chOff x="12039604" y="252856"/>
                <a:chExt cx="152393" cy="484287"/>
              </a:xfrm>
            </p:grpSpPr>
            <p:sp>
              <p:nvSpPr>
                <p:cNvPr id="50" name="圆角矩形 49"/>
                <p:cNvSpPr/>
                <p:nvPr/>
              </p:nvSpPr>
              <p:spPr>
                <a:xfrm rot="16200000" flipV="1">
                  <a:off x="12072988" y="518121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圆角矩形 50"/>
                <p:cNvSpPr/>
                <p:nvPr/>
              </p:nvSpPr>
              <p:spPr>
                <a:xfrm rot="16200000" flipV="1">
                  <a:off x="12072988" y="618134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" name="圆角矩形 51"/>
                <p:cNvSpPr/>
                <p:nvPr/>
              </p:nvSpPr>
              <p:spPr>
                <a:xfrm rot="16200000" flipV="1">
                  <a:off x="12072988" y="321750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" name="圆角矩形 52"/>
                <p:cNvSpPr/>
                <p:nvPr/>
              </p:nvSpPr>
              <p:spPr>
                <a:xfrm rot="16200000" flipV="1">
                  <a:off x="12072988" y="42176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" name="圆角矩形 53"/>
                <p:cNvSpPr/>
                <p:nvPr/>
              </p:nvSpPr>
              <p:spPr>
                <a:xfrm rot="16200000" flipV="1">
                  <a:off x="12072987" y="21947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7" name="组合 46"/>
              <p:cNvGrpSpPr/>
              <p:nvPr/>
            </p:nvGrpSpPr>
            <p:grpSpPr>
              <a:xfrm>
                <a:off x="11454105" y="252857"/>
                <a:ext cx="491115" cy="484287"/>
                <a:chOff x="1528923" y="220268"/>
                <a:chExt cx="1284096" cy="1266241"/>
              </a:xfrm>
            </p:grpSpPr>
            <p:sp>
              <p:nvSpPr>
                <p:cNvPr id="48" name="圆角矩形 47"/>
                <p:cNvSpPr/>
                <p:nvPr/>
              </p:nvSpPr>
              <p:spPr>
                <a:xfrm rot="16200000" flipV="1">
                  <a:off x="1537850" y="211341"/>
                  <a:ext cx="1266241" cy="1284096"/>
                </a:xfrm>
                <a:prstGeom prst="roundRect">
                  <a:avLst>
                    <a:gd name="adj" fmla="val 5039"/>
                  </a:avLst>
                </a:prstGeom>
                <a:solidFill>
                  <a:schemeClr val="accent5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Freeform 96"/>
                <p:cNvSpPr>
                  <a:spLocks/>
                </p:cNvSpPr>
                <p:nvPr/>
              </p:nvSpPr>
              <p:spPr bwMode="auto">
                <a:xfrm>
                  <a:off x="1804148" y="499514"/>
                  <a:ext cx="733647" cy="707752"/>
                </a:xfrm>
                <a:custGeom>
                  <a:avLst/>
                  <a:gdLst>
                    <a:gd name="T0" fmla="*/ 184 w 216"/>
                    <a:gd name="T1" fmla="*/ 0 h 208"/>
                    <a:gd name="T2" fmla="*/ 152 w 216"/>
                    <a:gd name="T3" fmla="*/ 32 h 208"/>
                    <a:gd name="T4" fmla="*/ 154 w 216"/>
                    <a:gd name="T5" fmla="*/ 41 h 208"/>
                    <a:gd name="T6" fmla="*/ 60 w 216"/>
                    <a:gd name="T7" fmla="*/ 80 h 208"/>
                    <a:gd name="T8" fmla="*/ 32 w 216"/>
                    <a:gd name="T9" fmla="*/ 64 h 208"/>
                    <a:gd name="T10" fmla="*/ 0 w 216"/>
                    <a:gd name="T11" fmla="*/ 96 h 208"/>
                    <a:gd name="T12" fmla="*/ 32 w 216"/>
                    <a:gd name="T13" fmla="*/ 128 h 208"/>
                    <a:gd name="T14" fmla="*/ 56 w 216"/>
                    <a:gd name="T15" fmla="*/ 118 h 208"/>
                    <a:gd name="T16" fmla="*/ 116 w 216"/>
                    <a:gd name="T17" fmla="*/ 161 h 208"/>
                    <a:gd name="T18" fmla="*/ 112 w 216"/>
                    <a:gd name="T19" fmla="*/ 176 h 208"/>
                    <a:gd name="T20" fmla="*/ 144 w 216"/>
                    <a:gd name="T21" fmla="*/ 208 h 208"/>
                    <a:gd name="T22" fmla="*/ 176 w 216"/>
                    <a:gd name="T23" fmla="*/ 176 h 208"/>
                    <a:gd name="T24" fmla="*/ 144 w 216"/>
                    <a:gd name="T25" fmla="*/ 144 h 208"/>
                    <a:gd name="T26" fmla="*/ 121 w 216"/>
                    <a:gd name="T27" fmla="*/ 154 h 208"/>
                    <a:gd name="T28" fmla="*/ 61 w 216"/>
                    <a:gd name="T29" fmla="*/ 111 h 208"/>
                    <a:gd name="T30" fmla="*/ 64 w 216"/>
                    <a:gd name="T31" fmla="*/ 96 h 208"/>
                    <a:gd name="T32" fmla="*/ 63 w 216"/>
                    <a:gd name="T33" fmla="*/ 87 h 208"/>
                    <a:gd name="T34" fmla="*/ 157 w 216"/>
                    <a:gd name="T35" fmla="*/ 48 h 208"/>
                    <a:gd name="T36" fmla="*/ 184 w 216"/>
                    <a:gd name="T37" fmla="*/ 64 h 208"/>
                    <a:gd name="T38" fmla="*/ 216 w 216"/>
                    <a:gd name="T39" fmla="*/ 32 h 208"/>
                    <a:gd name="T40" fmla="*/ 184 w 216"/>
                    <a:gd name="T41" fmla="*/ 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208">
                      <a:moveTo>
                        <a:pt x="184" y="0"/>
                      </a:moveTo>
                      <a:cubicBezTo>
                        <a:pt x="167" y="0"/>
                        <a:pt x="152" y="14"/>
                        <a:pt x="152" y="32"/>
                      </a:cubicBezTo>
                      <a:cubicBezTo>
                        <a:pt x="152" y="35"/>
                        <a:pt x="153" y="38"/>
                        <a:pt x="154" y="41"/>
                      </a:cubicBezTo>
                      <a:cubicBezTo>
                        <a:pt x="60" y="80"/>
                        <a:pt x="60" y="80"/>
                        <a:pt x="60" y="80"/>
                      </a:cubicBezTo>
                      <a:cubicBezTo>
                        <a:pt x="55" y="70"/>
                        <a:pt x="44" y="64"/>
                        <a:pt x="32" y="64"/>
                      </a:cubicBezTo>
                      <a:cubicBezTo>
                        <a:pt x="15" y="64"/>
                        <a:pt x="0" y="78"/>
                        <a:pt x="0" y="96"/>
                      </a:cubicBezTo>
                      <a:cubicBezTo>
                        <a:pt x="0" y="113"/>
                        <a:pt x="15" y="128"/>
                        <a:pt x="32" y="128"/>
                      </a:cubicBezTo>
                      <a:cubicBezTo>
                        <a:pt x="42" y="128"/>
                        <a:pt x="50" y="124"/>
                        <a:pt x="56" y="118"/>
                      </a:cubicBezTo>
                      <a:cubicBezTo>
                        <a:pt x="116" y="161"/>
                        <a:pt x="116" y="161"/>
                        <a:pt x="116" y="161"/>
                      </a:cubicBezTo>
                      <a:cubicBezTo>
                        <a:pt x="114" y="165"/>
                        <a:pt x="112" y="170"/>
                        <a:pt x="112" y="176"/>
                      </a:cubicBezTo>
                      <a:cubicBezTo>
                        <a:pt x="112" y="193"/>
                        <a:pt x="127" y="208"/>
                        <a:pt x="144" y="208"/>
                      </a:cubicBezTo>
                      <a:cubicBezTo>
                        <a:pt x="162" y="208"/>
                        <a:pt x="176" y="193"/>
                        <a:pt x="176" y="176"/>
                      </a:cubicBezTo>
                      <a:cubicBezTo>
                        <a:pt x="176" y="158"/>
                        <a:pt x="162" y="144"/>
                        <a:pt x="144" y="144"/>
                      </a:cubicBezTo>
                      <a:cubicBezTo>
                        <a:pt x="135" y="144"/>
                        <a:pt x="127" y="148"/>
                        <a:pt x="121" y="154"/>
                      </a:cubicBezTo>
                      <a:cubicBezTo>
                        <a:pt x="61" y="111"/>
                        <a:pt x="61" y="111"/>
                        <a:pt x="61" y="111"/>
                      </a:cubicBezTo>
                      <a:cubicBezTo>
                        <a:pt x="63" y="107"/>
                        <a:pt x="64" y="101"/>
                        <a:pt x="64" y="96"/>
                      </a:cubicBezTo>
                      <a:cubicBezTo>
                        <a:pt x="64" y="93"/>
                        <a:pt x="64" y="90"/>
                        <a:pt x="63" y="87"/>
                      </a:cubicBezTo>
                      <a:cubicBezTo>
                        <a:pt x="157" y="48"/>
                        <a:pt x="157" y="48"/>
                        <a:pt x="157" y="48"/>
                      </a:cubicBezTo>
                      <a:cubicBezTo>
                        <a:pt x="162" y="57"/>
                        <a:pt x="173" y="64"/>
                        <a:pt x="184" y="64"/>
                      </a:cubicBezTo>
                      <a:cubicBezTo>
                        <a:pt x="202" y="64"/>
                        <a:pt x="216" y="49"/>
                        <a:pt x="216" y="32"/>
                      </a:cubicBezTo>
                      <a:cubicBezTo>
                        <a:pt x="216" y="14"/>
                        <a:pt x="20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AD1C21"/>
                    </a:solidFill>
                  </a:endParaRPr>
                </a:p>
              </p:txBody>
            </p:sp>
          </p:grpSp>
        </p:grpSp>
        <p:sp>
          <p:nvSpPr>
            <p:cNvPr id="45" name="文本框 44"/>
            <p:cNvSpPr txBox="1"/>
            <p:nvPr/>
          </p:nvSpPr>
          <p:spPr>
            <a:xfrm>
              <a:off x="9284089" y="252855"/>
              <a:ext cx="2170011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重庆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大学 软件学院 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Chongqing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</p:grpSp>
      <p:sp>
        <p:nvSpPr>
          <p:cNvPr id="62" name="矩形 61"/>
          <p:cNvSpPr/>
          <p:nvPr/>
        </p:nvSpPr>
        <p:spPr>
          <a:xfrm>
            <a:off x="3784932" y="252859"/>
            <a:ext cx="8407072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 rot="10800000" flipV="1">
            <a:off x="-5662" y="249443"/>
            <a:ext cx="484287" cy="491115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 smtClean="0"/>
              <a:t>2</a:t>
            </a:r>
            <a:endParaRPr lang="zh-CN" altLang="en-US" sz="3600" dirty="0"/>
          </a:p>
        </p:txBody>
      </p:sp>
      <p:sp>
        <p:nvSpPr>
          <p:cNvPr id="64" name="文本框 54"/>
          <p:cNvSpPr txBox="1"/>
          <p:nvPr/>
        </p:nvSpPr>
        <p:spPr>
          <a:xfrm>
            <a:off x="647719" y="267582"/>
            <a:ext cx="2875657" cy="46166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r>
              <a:rPr lang="zh-CN" altLang="en-US" sz="2400" spc="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系统设计及实现</a:t>
            </a:r>
          </a:p>
        </p:txBody>
      </p:sp>
      <p:grpSp>
        <p:nvGrpSpPr>
          <p:cNvPr id="5" name="组合 4"/>
          <p:cNvGrpSpPr/>
          <p:nvPr/>
        </p:nvGrpSpPr>
        <p:grpSpPr>
          <a:xfrm rot="20127837">
            <a:off x="3314012" y="1517388"/>
            <a:ext cx="2822090" cy="435438"/>
            <a:chOff x="5461231" y="2077227"/>
            <a:chExt cx="2822090" cy="435438"/>
          </a:xfrm>
        </p:grpSpPr>
        <p:sp>
          <p:nvSpPr>
            <p:cNvPr id="25" name="文本框 24"/>
            <p:cNvSpPr txBox="1"/>
            <p:nvPr/>
          </p:nvSpPr>
          <p:spPr>
            <a:xfrm>
              <a:off x="5871684" y="2077227"/>
              <a:ext cx="1782856" cy="435438"/>
            </a:xfrm>
            <a:prstGeom prst="rect">
              <a:avLst/>
            </a:prstGeom>
            <a:noFill/>
          </p:spPr>
          <p:txBody>
            <a:bodyPr wrap="none" lIns="91438" tIns="45719" rIns="91438" bIns="45719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EPOS</a:t>
              </a: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内存映射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6053854" y="2472728"/>
              <a:ext cx="2229467" cy="14627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圆角矩形 59"/>
            <p:cNvSpPr/>
            <p:nvPr/>
          </p:nvSpPr>
          <p:spPr>
            <a:xfrm rot="10800000" flipV="1">
              <a:off x="5461231" y="2104001"/>
              <a:ext cx="352120" cy="393808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algn="ctr"/>
              <a:r>
                <a:rPr lang="en-US" altLang="zh-CN" sz="2400" dirty="0"/>
                <a:t>1</a:t>
              </a:r>
              <a:endParaRPr lang="zh-CN" altLang="en-US" sz="2400" dirty="0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033137" y="3507145"/>
            <a:ext cx="2822079" cy="460520"/>
            <a:chOff x="5461238" y="3336942"/>
            <a:chExt cx="2822079" cy="460520"/>
          </a:xfrm>
        </p:grpSpPr>
        <p:sp>
          <p:nvSpPr>
            <p:cNvPr id="30" name="文本框 29"/>
            <p:cNvSpPr txBox="1"/>
            <p:nvPr/>
          </p:nvSpPr>
          <p:spPr>
            <a:xfrm>
              <a:off x="5965481" y="3362024"/>
              <a:ext cx="1330809" cy="435438"/>
            </a:xfrm>
            <a:prstGeom prst="rect">
              <a:avLst/>
            </a:prstGeom>
            <a:noFill/>
          </p:spPr>
          <p:txBody>
            <a:bodyPr wrap="none" lIns="91438" tIns="45719" rIns="91438" bIns="45719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激活</a:t>
              </a:r>
              <a:r>
                <a:rPr lang="en-US" altLang="zh-CN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MMU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6053850" y="3730750"/>
              <a:ext cx="2229467" cy="14627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圆角矩形 60"/>
            <p:cNvSpPr/>
            <p:nvPr/>
          </p:nvSpPr>
          <p:spPr>
            <a:xfrm rot="10800000" flipV="1">
              <a:off x="5461238" y="3336942"/>
              <a:ext cx="352120" cy="393808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algn="ctr"/>
              <a:r>
                <a:rPr lang="en-US" altLang="zh-CN" sz="2400" dirty="0" smtClean="0"/>
                <a:t>2</a:t>
              </a:r>
              <a:endParaRPr lang="zh-CN" altLang="en-US" sz="2400" dirty="0"/>
            </a:p>
          </p:txBody>
        </p:sp>
      </p:grpSp>
      <p:grpSp>
        <p:nvGrpSpPr>
          <p:cNvPr id="7" name="组合 6"/>
          <p:cNvGrpSpPr/>
          <p:nvPr/>
        </p:nvGrpSpPr>
        <p:grpSpPr>
          <a:xfrm rot="1176095">
            <a:off x="3636794" y="5322152"/>
            <a:ext cx="2822090" cy="479019"/>
            <a:chOff x="5461232" y="4784397"/>
            <a:chExt cx="2822090" cy="479019"/>
          </a:xfrm>
        </p:grpSpPr>
        <p:sp>
          <p:nvSpPr>
            <p:cNvPr id="56" name="文本框 29"/>
            <p:cNvSpPr txBox="1"/>
            <p:nvPr/>
          </p:nvSpPr>
          <p:spPr>
            <a:xfrm>
              <a:off x="6019188" y="4790981"/>
              <a:ext cx="1782856" cy="472435"/>
            </a:xfrm>
            <a:prstGeom prst="rect">
              <a:avLst/>
            </a:prstGeom>
            <a:noFill/>
          </p:spPr>
          <p:txBody>
            <a:bodyPr wrap="none" lIns="91438" tIns="45719" rIns="91438" bIns="45719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EPOS</a:t>
              </a: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恒等映射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7" name="直接连接符 56"/>
            <p:cNvCxnSpPr/>
            <p:nvPr/>
          </p:nvCxnSpPr>
          <p:spPr>
            <a:xfrm>
              <a:off x="6053855" y="5178205"/>
              <a:ext cx="2229467" cy="14627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圆角矩形 64"/>
            <p:cNvSpPr/>
            <p:nvPr/>
          </p:nvSpPr>
          <p:spPr>
            <a:xfrm rot="10800000" flipV="1">
              <a:off x="5461232" y="4784397"/>
              <a:ext cx="352120" cy="393808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algn="ctr"/>
              <a:r>
                <a:rPr lang="en-US" altLang="zh-CN" sz="2400" dirty="0" smtClean="0"/>
                <a:t>3</a:t>
              </a:r>
              <a:endParaRPr lang="zh-CN" altLang="en-US" sz="2400" dirty="0"/>
            </a:p>
          </p:txBody>
        </p:sp>
      </p:grpSp>
      <p:sp>
        <p:nvSpPr>
          <p:cNvPr id="38" name="矩形 37"/>
          <p:cNvSpPr/>
          <p:nvPr/>
        </p:nvSpPr>
        <p:spPr>
          <a:xfrm>
            <a:off x="7001894" y="3590434"/>
            <a:ext cx="1098535" cy="2632710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7001894" y="5337348"/>
            <a:ext cx="1098535" cy="88709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1050" kern="100">
                <a:effectLst/>
                <a:latin typeface="Times New Roman"/>
                <a:ea typeface="宋体"/>
              </a:rPr>
              <a:t>Kernel</a:t>
            </a:r>
            <a:endParaRPr lang="zh-CN" sz="1050" kern="100">
              <a:effectLst/>
              <a:latin typeface="Times New Roman"/>
              <a:ea typeface="宋体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9710938" y="1400961"/>
            <a:ext cx="1098535" cy="4854104"/>
          </a:xfrm>
          <a:prstGeom prst="rect">
            <a:avLst/>
          </a:prstGeom>
          <a:solidFill>
            <a:schemeClr val="accent3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9717761" y="2437198"/>
            <a:ext cx="1098535" cy="9080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1050" kern="100" dirty="0">
                <a:effectLst/>
                <a:latin typeface="Times New Roman"/>
                <a:ea typeface="宋体"/>
              </a:rPr>
              <a:t>Kernel</a:t>
            </a:r>
            <a:endParaRPr lang="zh-CN" sz="1050" kern="100" dirty="0">
              <a:effectLst/>
              <a:latin typeface="Times New Roman"/>
              <a:ea typeface="宋体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9710938" y="5337348"/>
            <a:ext cx="1098535" cy="9080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sz="1050" kern="100">
                <a:effectLst/>
                <a:latin typeface="Times New Roman"/>
                <a:ea typeface="宋体"/>
              </a:rPr>
              <a:t>Kernel</a:t>
            </a:r>
            <a:endParaRPr lang="zh-CN" sz="1050" kern="100">
              <a:effectLst/>
              <a:latin typeface="Times New Roman"/>
              <a:ea typeface="宋体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7001894" y="5173574"/>
            <a:ext cx="1098535" cy="1587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7001894" y="4962034"/>
            <a:ext cx="1098535" cy="20955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9710938" y="4962034"/>
            <a:ext cx="1098535" cy="20955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9710938" y="2266601"/>
            <a:ext cx="1098535" cy="1587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9710938" y="2055061"/>
            <a:ext cx="1098535" cy="20955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  <p:cxnSp>
        <p:nvCxnSpPr>
          <p:cNvPr id="69" name="直接箭头连接符 68"/>
          <p:cNvCxnSpPr/>
          <p:nvPr/>
        </p:nvCxnSpPr>
        <p:spPr>
          <a:xfrm>
            <a:off x="8100524" y="4962034"/>
            <a:ext cx="1612878" cy="0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箭头连接符 69"/>
          <p:cNvCxnSpPr/>
          <p:nvPr/>
        </p:nvCxnSpPr>
        <p:spPr>
          <a:xfrm>
            <a:off x="8100524" y="6217628"/>
            <a:ext cx="1612878" cy="0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/>
          <p:cNvCxnSpPr/>
          <p:nvPr/>
        </p:nvCxnSpPr>
        <p:spPr>
          <a:xfrm flipV="1">
            <a:off x="8100524" y="3351598"/>
            <a:ext cx="1612878" cy="2874010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/>
          <p:nvPr/>
        </p:nvCxnSpPr>
        <p:spPr>
          <a:xfrm flipV="1">
            <a:off x="8100524" y="2061885"/>
            <a:ext cx="1612878" cy="2874010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3" name="右大括号 72"/>
          <p:cNvSpPr/>
          <p:nvPr/>
        </p:nvSpPr>
        <p:spPr>
          <a:xfrm>
            <a:off x="10809567" y="2437198"/>
            <a:ext cx="158748" cy="90805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  <p:sp>
        <p:nvSpPr>
          <p:cNvPr id="74" name="右大括号 73"/>
          <p:cNvSpPr/>
          <p:nvPr/>
        </p:nvSpPr>
        <p:spPr>
          <a:xfrm>
            <a:off x="10809567" y="2266601"/>
            <a:ext cx="158748" cy="15875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  <p:sp>
        <p:nvSpPr>
          <p:cNvPr id="75" name="右大括号 74"/>
          <p:cNvSpPr/>
          <p:nvPr/>
        </p:nvSpPr>
        <p:spPr>
          <a:xfrm>
            <a:off x="10809567" y="2055061"/>
            <a:ext cx="158748" cy="20955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  <p:sp>
        <p:nvSpPr>
          <p:cNvPr id="76" name="文本框 2"/>
          <p:cNvSpPr txBox="1">
            <a:spLocks noChangeArrowheads="1"/>
          </p:cNvSpPr>
          <p:nvPr/>
        </p:nvSpPr>
        <p:spPr bwMode="auto">
          <a:xfrm>
            <a:off x="10946043" y="2764265"/>
            <a:ext cx="664912" cy="25391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algn="just"/>
            <a:r>
              <a:rPr lang="en-US" sz="1050" kern="100" dirty="0">
                <a:latin typeface="+mn-ea"/>
              </a:rPr>
              <a:t>Kernel</a:t>
            </a:r>
            <a:endParaRPr lang="zh-CN" sz="1050" kern="100" dirty="0">
              <a:latin typeface="+mn-ea"/>
            </a:endParaRPr>
          </a:p>
        </p:txBody>
      </p:sp>
      <p:sp>
        <p:nvSpPr>
          <p:cNvPr id="77" name="文本框 2"/>
          <p:cNvSpPr txBox="1">
            <a:spLocks noChangeArrowheads="1"/>
          </p:cNvSpPr>
          <p:nvPr/>
        </p:nvSpPr>
        <p:spPr bwMode="auto">
          <a:xfrm>
            <a:off x="10946043" y="2000470"/>
            <a:ext cx="893916" cy="25391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sz="1050" kern="100" dirty="0">
                <a:effectLst/>
                <a:latin typeface="+mn-ea"/>
              </a:rPr>
              <a:t>20</a:t>
            </a:r>
            <a:r>
              <a:rPr lang="zh-CN" sz="1050" kern="100" dirty="0">
                <a:effectLst/>
                <a:latin typeface="+mn-ea"/>
              </a:rPr>
              <a:t>张小页表</a:t>
            </a:r>
          </a:p>
        </p:txBody>
      </p:sp>
      <p:sp>
        <p:nvSpPr>
          <p:cNvPr id="78" name="文本框 2"/>
          <p:cNvSpPr txBox="1">
            <a:spLocks noChangeArrowheads="1"/>
          </p:cNvSpPr>
          <p:nvPr/>
        </p:nvSpPr>
        <p:spPr bwMode="auto">
          <a:xfrm>
            <a:off x="10946043" y="2198363"/>
            <a:ext cx="648260" cy="25391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sz="1050" kern="100" dirty="0">
                <a:effectLst/>
                <a:latin typeface="+mn-ea"/>
              </a:rPr>
              <a:t>页目录</a:t>
            </a:r>
          </a:p>
        </p:txBody>
      </p:sp>
      <p:cxnSp>
        <p:nvCxnSpPr>
          <p:cNvPr id="79" name="直接箭头连接符 78"/>
          <p:cNvCxnSpPr/>
          <p:nvPr/>
        </p:nvCxnSpPr>
        <p:spPr>
          <a:xfrm>
            <a:off x="10816391" y="3344774"/>
            <a:ext cx="44449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2"/>
          <p:cNvSpPr txBox="1">
            <a:spLocks noChangeArrowheads="1"/>
          </p:cNvSpPr>
          <p:nvPr/>
        </p:nvSpPr>
        <p:spPr bwMode="auto">
          <a:xfrm>
            <a:off x="11260885" y="3201472"/>
            <a:ext cx="559550" cy="25391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sz="1050" kern="100" dirty="0">
                <a:effectLst/>
                <a:latin typeface="+mj-ea"/>
                <a:ea typeface="+mj-ea"/>
              </a:rPr>
              <a:t>3G</a:t>
            </a:r>
            <a:endParaRPr lang="zh-CN" sz="1050" kern="100" dirty="0">
              <a:effectLst/>
              <a:latin typeface="+mj-ea"/>
              <a:ea typeface="+mj-ea"/>
            </a:endParaRPr>
          </a:p>
        </p:txBody>
      </p:sp>
      <p:sp>
        <p:nvSpPr>
          <p:cNvPr id="81" name="文本框 2"/>
          <p:cNvSpPr txBox="1">
            <a:spLocks noChangeArrowheads="1"/>
          </p:cNvSpPr>
          <p:nvPr/>
        </p:nvSpPr>
        <p:spPr bwMode="auto">
          <a:xfrm>
            <a:off x="7001894" y="3198957"/>
            <a:ext cx="1098535" cy="36933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18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物理内存</a:t>
            </a:r>
            <a:endParaRPr lang="zh-CN" sz="18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文本框 2"/>
          <p:cNvSpPr txBox="1">
            <a:spLocks noChangeArrowheads="1"/>
          </p:cNvSpPr>
          <p:nvPr/>
        </p:nvSpPr>
        <p:spPr bwMode="auto">
          <a:xfrm>
            <a:off x="9717856" y="941543"/>
            <a:ext cx="1098535" cy="36933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algn="ctr">
              <a:spcAft>
                <a:spcPts val="0"/>
              </a:spcAft>
            </a:pPr>
            <a:r>
              <a:rPr lang="zh-CN" altLang="en-US" sz="18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虚拟</a:t>
            </a:r>
            <a:r>
              <a:rPr lang="zh-CN" altLang="en-US" sz="18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</a:t>
            </a:r>
            <a:endParaRPr lang="zh-CN" sz="18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3" name="文本框 24"/>
          <p:cNvSpPr txBox="1"/>
          <p:nvPr/>
        </p:nvSpPr>
        <p:spPr>
          <a:xfrm rot="20127837">
            <a:off x="3941308" y="1842451"/>
            <a:ext cx="2662904" cy="472435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一共分配</a:t>
            </a:r>
            <a:r>
              <a:rPr lang="en-US" altLang="zh-CN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张小页表。</a:t>
            </a:r>
            <a:endParaRPr lang="zh-CN" altLang="en-US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文本框 29"/>
          <p:cNvSpPr txBox="1"/>
          <p:nvPr/>
        </p:nvSpPr>
        <p:spPr>
          <a:xfrm>
            <a:off x="4525077" y="3991290"/>
            <a:ext cx="2244521" cy="435438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使用协处理器</a:t>
            </a:r>
            <a:r>
              <a:rPr lang="en-US" altLang="zh-CN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CP15</a:t>
            </a:r>
            <a:endParaRPr lang="zh-CN" altLang="en-US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6" name="直接箭头连接符 85"/>
          <p:cNvCxnSpPr/>
          <p:nvPr/>
        </p:nvCxnSpPr>
        <p:spPr>
          <a:xfrm flipV="1">
            <a:off x="8104978" y="1592399"/>
            <a:ext cx="1612878" cy="211165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ash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直接箭头连接符 86"/>
          <p:cNvCxnSpPr/>
          <p:nvPr/>
        </p:nvCxnSpPr>
        <p:spPr>
          <a:xfrm flipV="1">
            <a:off x="8098060" y="1796616"/>
            <a:ext cx="1612878" cy="211165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prstDash val="sysDash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7001894" y="3704115"/>
            <a:ext cx="1103084" cy="196837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9706389" y="1599779"/>
            <a:ext cx="1103084" cy="196837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右大括号 9"/>
          <p:cNvSpPr/>
          <p:nvPr/>
        </p:nvSpPr>
        <p:spPr>
          <a:xfrm>
            <a:off x="10816390" y="1592398"/>
            <a:ext cx="151925" cy="18804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文本框 2"/>
          <p:cNvSpPr txBox="1">
            <a:spLocks noChangeArrowheads="1"/>
          </p:cNvSpPr>
          <p:nvPr/>
        </p:nvSpPr>
        <p:spPr bwMode="auto">
          <a:xfrm>
            <a:off x="11007149" y="1542700"/>
            <a:ext cx="893916" cy="25391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sz="1050" kern="100" dirty="0" smtClean="0">
                <a:effectLst/>
                <a:latin typeface="+mn-ea"/>
              </a:rPr>
              <a:t>IO</a:t>
            </a:r>
            <a:r>
              <a:rPr lang="zh-CN" altLang="en-US" sz="1050" kern="100" dirty="0" smtClean="0">
                <a:effectLst/>
                <a:latin typeface="+mn-ea"/>
              </a:rPr>
              <a:t>端口</a:t>
            </a:r>
            <a:endParaRPr lang="zh-CN" sz="1050" kern="100" dirty="0">
              <a:effectLst/>
              <a:latin typeface="+mn-ea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9713402" y="5182958"/>
            <a:ext cx="1098535" cy="15875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  <p:sp>
        <p:nvSpPr>
          <p:cNvPr id="91" name="右大括号 90"/>
          <p:cNvSpPr/>
          <p:nvPr/>
        </p:nvSpPr>
        <p:spPr>
          <a:xfrm>
            <a:off x="8080669" y="5346050"/>
            <a:ext cx="158748" cy="90805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  <p:sp>
        <p:nvSpPr>
          <p:cNvPr id="92" name="右大括号 91"/>
          <p:cNvSpPr/>
          <p:nvPr/>
        </p:nvSpPr>
        <p:spPr>
          <a:xfrm>
            <a:off x="8080669" y="5175453"/>
            <a:ext cx="158748" cy="15875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  <p:sp>
        <p:nvSpPr>
          <p:cNvPr id="93" name="右大括号 92"/>
          <p:cNvSpPr/>
          <p:nvPr/>
        </p:nvSpPr>
        <p:spPr>
          <a:xfrm>
            <a:off x="8080669" y="4963913"/>
            <a:ext cx="158748" cy="20955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  <p:sp>
        <p:nvSpPr>
          <p:cNvPr id="94" name="文本框 2"/>
          <p:cNvSpPr txBox="1">
            <a:spLocks noChangeArrowheads="1"/>
          </p:cNvSpPr>
          <p:nvPr/>
        </p:nvSpPr>
        <p:spPr bwMode="auto">
          <a:xfrm>
            <a:off x="8217145" y="5673117"/>
            <a:ext cx="664912" cy="25391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algn="just"/>
            <a:r>
              <a:rPr lang="en-US" sz="1050" kern="100" dirty="0">
                <a:latin typeface="+mn-ea"/>
              </a:rPr>
              <a:t>Kernel</a:t>
            </a:r>
            <a:endParaRPr lang="zh-CN" sz="1050" kern="100" dirty="0">
              <a:latin typeface="+mn-ea"/>
            </a:endParaRPr>
          </a:p>
        </p:txBody>
      </p:sp>
      <p:sp>
        <p:nvSpPr>
          <p:cNvPr id="95" name="文本框 2"/>
          <p:cNvSpPr txBox="1">
            <a:spLocks noChangeArrowheads="1"/>
          </p:cNvSpPr>
          <p:nvPr/>
        </p:nvSpPr>
        <p:spPr bwMode="auto">
          <a:xfrm>
            <a:off x="8217145" y="4909322"/>
            <a:ext cx="893916" cy="25391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sz="1050" kern="100" dirty="0">
                <a:effectLst/>
                <a:latin typeface="+mn-ea"/>
              </a:rPr>
              <a:t>20</a:t>
            </a:r>
            <a:r>
              <a:rPr lang="zh-CN" sz="1050" kern="100" dirty="0">
                <a:effectLst/>
                <a:latin typeface="+mn-ea"/>
              </a:rPr>
              <a:t>张小页表</a:t>
            </a:r>
          </a:p>
        </p:txBody>
      </p:sp>
      <p:sp>
        <p:nvSpPr>
          <p:cNvPr id="96" name="文本框 2"/>
          <p:cNvSpPr txBox="1">
            <a:spLocks noChangeArrowheads="1"/>
          </p:cNvSpPr>
          <p:nvPr/>
        </p:nvSpPr>
        <p:spPr bwMode="auto">
          <a:xfrm>
            <a:off x="8217145" y="5107215"/>
            <a:ext cx="648260" cy="25391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sz="1050" kern="100" dirty="0">
                <a:effectLst/>
                <a:latin typeface="+mn-ea"/>
              </a:rPr>
              <a:t>页目录</a:t>
            </a:r>
          </a:p>
        </p:txBody>
      </p:sp>
      <p:sp>
        <p:nvSpPr>
          <p:cNvPr id="103" name="右大括号 102"/>
          <p:cNvSpPr/>
          <p:nvPr/>
        </p:nvSpPr>
        <p:spPr>
          <a:xfrm>
            <a:off x="10809567" y="5330969"/>
            <a:ext cx="158748" cy="90805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  <p:sp>
        <p:nvSpPr>
          <p:cNvPr id="104" name="右大括号 103"/>
          <p:cNvSpPr/>
          <p:nvPr/>
        </p:nvSpPr>
        <p:spPr>
          <a:xfrm>
            <a:off x="10809567" y="5160372"/>
            <a:ext cx="158748" cy="15875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  <p:sp>
        <p:nvSpPr>
          <p:cNvPr id="105" name="右大括号 104"/>
          <p:cNvSpPr/>
          <p:nvPr/>
        </p:nvSpPr>
        <p:spPr>
          <a:xfrm>
            <a:off x="10809567" y="4948832"/>
            <a:ext cx="158748" cy="20955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/>
          </a:p>
        </p:txBody>
      </p:sp>
      <p:sp>
        <p:nvSpPr>
          <p:cNvPr id="106" name="文本框 2"/>
          <p:cNvSpPr txBox="1">
            <a:spLocks noChangeArrowheads="1"/>
          </p:cNvSpPr>
          <p:nvPr/>
        </p:nvSpPr>
        <p:spPr bwMode="auto">
          <a:xfrm>
            <a:off x="10946043" y="5658036"/>
            <a:ext cx="664912" cy="25391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algn="just"/>
            <a:r>
              <a:rPr lang="en-US" sz="1050" kern="100" dirty="0">
                <a:latin typeface="+mn-ea"/>
              </a:rPr>
              <a:t>Kernel</a:t>
            </a:r>
            <a:endParaRPr lang="zh-CN" sz="1050" kern="100" dirty="0">
              <a:latin typeface="+mn-ea"/>
            </a:endParaRPr>
          </a:p>
        </p:txBody>
      </p:sp>
      <p:sp>
        <p:nvSpPr>
          <p:cNvPr id="107" name="文本框 2"/>
          <p:cNvSpPr txBox="1">
            <a:spLocks noChangeArrowheads="1"/>
          </p:cNvSpPr>
          <p:nvPr/>
        </p:nvSpPr>
        <p:spPr bwMode="auto">
          <a:xfrm>
            <a:off x="10946043" y="4894241"/>
            <a:ext cx="893916" cy="25391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sz="1050" kern="100" dirty="0">
                <a:effectLst/>
                <a:latin typeface="+mn-ea"/>
              </a:rPr>
              <a:t>20</a:t>
            </a:r>
            <a:r>
              <a:rPr lang="zh-CN" sz="1050" kern="100" dirty="0">
                <a:effectLst/>
                <a:latin typeface="+mn-ea"/>
              </a:rPr>
              <a:t>张小页表</a:t>
            </a:r>
          </a:p>
        </p:txBody>
      </p:sp>
      <p:sp>
        <p:nvSpPr>
          <p:cNvPr id="108" name="文本框 2"/>
          <p:cNvSpPr txBox="1">
            <a:spLocks noChangeArrowheads="1"/>
          </p:cNvSpPr>
          <p:nvPr/>
        </p:nvSpPr>
        <p:spPr bwMode="auto">
          <a:xfrm>
            <a:off x="10946043" y="5092134"/>
            <a:ext cx="648260" cy="25391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sz="1050" kern="100" dirty="0">
                <a:effectLst/>
                <a:latin typeface="+mn-ea"/>
              </a:rPr>
              <a:t>页目录</a:t>
            </a:r>
          </a:p>
        </p:txBody>
      </p:sp>
      <p:sp>
        <p:nvSpPr>
          <p:cNvPr id="109" name="右大括号 108"/>
          <p:cNvSpPr/>
          <p:nvPr/>
        </p:nvSpPr>
        <p:spPr>
          <a:xfrm>
            <a:off x="8127630" y="3704048"/>
            <a:ext cx="151925" cy="18804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文本框 2"/>
          <p:cNvSpPr txBox="1">
            <a:spLocks noChangeArrowheads="1"/>
          </p:cNvSpPr>
          <p:nvPr/>
        </p:nvSpPr>
        <p:spPr bwMode="auto">
          <a:xfrm>
            <a:off x="8318389" y="3654350"/>
            <a:ext cx="893916" cy="25391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sz="1050" kern="100" dirty="0" smtClean="0">
                <a:effectLst/>
                <a:latin typeface="+mn-ea"/>
              </a:rPr>
              <a:t>IO</a:t>
            </a:r>
            <a:r>
              <a:rPr lang="zh-CN" altLang="en-US" sz="1050" kern="100" dirty="0" smtClean="0">
                <a:effectLst/>
                <a:latin typeface="+mn-ea"/>
              </a:rPr>
              <a:t>端口</a:t>
            </a:r>
            <a:endParaRPr lang="zh-CN" sz="1050" kern="100" dirty="0">
              <a:effectLst/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22695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498">
        <p14:ferris dir="l"/>
      </p:transition>
    </mc:Choice>
    <mc:Fallback>
      <p:transition spd="slow" advTm="5549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6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6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6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2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2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2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16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16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6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61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62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63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640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1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65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1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660"/>
                            </p:stCondLst>
                            <p:childTnLst>
                              <p:par>
                                <p:cTn id="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1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670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1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68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1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17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16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700"/>
                            </p:stCondLst>
                            <p:childTnLst>
                              <p:par>
                                <p:cTn id="1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2200"/>
                            </p:stCondLst>
                            <p:childTnLst>
                              <p:par>
                                <p:cTn id="1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270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66" grpId="0" animBg="1"/>
      <p:bldP spid="67" grpId="0" animBg="1"/>
      <p:bldP spid="68" grpId="0" animBg="1"/>
      <p:bldP spid="73" grpId="0" animBg="1"/>
      <p:bldP spid="74" grpId="0" animBg="1"/>
      <p:bldP spid="75" grpId="0" animBg="1"/>
      <p:bldP spid="76" grpId="0"/>
      <p:bldP spid="77" grpId="0"/>
      <p:bldP spid="78" grpId="0"/>
      <p:bldP spid="88" grpId="0" animBg="1"/>
      <p:bldP spid="10" grpId="0" animBg="1"/>
      <p:bldP spid="89" grpId="0"/>
      <p:bldP spid="90" grpId="0" animBg="1"/>
      <p:bldP spid="103" grpId="0" animBg="1"/>
      <p:bldP spid="104" grpId="0" animBg="1"/>
      <p:bldP spid="105" grpId="0" animBg="1"/>
      <p:bldP spid="106" grpId="0"/>
      <p:bldP spid="107" grpId="0"/>
      <p:bldP spid="10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矩形 58"/>
          <p:cNvSpPr/>
          <p:nvPr/>
        </p:nvSpPr>
        <p:spPr>
          <a:xfrm>
            <a:off x="2515019" y="325001"/>
            <a:ext cx="3375403" cy="384717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BACKGROUNDS</a:t>
            </a:r>
          </a:p>
        </p:txBody>
      </p:sp>
      <p:grpSp>
        <p:nvGrpSpPr>
          <p:cNvPr id="43" name="组 13"/>
          <p:cNvGrpSpPr/>
          <p:nvPr/>
        </p:nvGrpSpPr>
        <p:grpSpPr>
          <a:xfrm>
            <a:off x="9284091" y="252858"/>
            <a:ext cx="2907908" cy="574513"/>
            <a:chOff x="9284089" y="252855"/>
            <a:chExt cx="2907908" cy="574513"/>
          </a:xfrm>
        </p:grpSpPr>
        <p:grpSp>
          <p:nvGrpSpPr>
            <p:cNvPr id="44" name="组 2"/>
            <p:cNvGrpSpPr/>
            <p:nvPr/>
          </p:nvGrpSpPr>
          <p:grpSpPr>
            <a:xfrm>
              <a:off x="11454105" y="252856"/>
              <a:ext cx="737892" cy="484288"/>
              <a:chOff x="11454105" y="252856"/>
              <a:chExt cx="737892" cy="484288"/>
            </a:xfrm>
          </p:grpSpPr>
          <p:grpSp>
            <p:nvGrpSpPr>
              <p:cNvPr id="46" name="组 1"/>
              <p:cNvGrpSpPr/>
              <p:nvPr/>
            </p:nvGrpSpPr>
            <p:grpSpPr>
              <a:xfrm>
                <a:off x="12039604" y="252856"/>
                <a:ext cx="152393" cy="484287"/>
                <a:chOff x="12039604" y="252856"/>
                <a:chExt cx="152393" cy="484287"/>
              </a:xfrm>
            </p:grpSpPr>
            <p:sp>
              <p:nvSpPr>
                <p:cNvPr id="50" name="圆角矩形 49"/>
                <p:cNvSpPr/>
                <p:nvPr/>
              </p:nvSpPr>
              <p:spPr>
                <a:xfrm rot="16200000" flipV="1">
                  <a:off x="12072988" y="518121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圆角矩形 50"/>
                <p:cNvSpPr/>
                <p:nvPr/>
              </p:nvSpPr>
              <p:spPr>
                <a:xfrm rot="16200000" flipV="1">
                  <a:off x="12072988" y="618134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" name="圆角矩形 51"/>
                <p:cNvSpPr/>
                <p:nvPr/>
              </p:nvSpPr>
              <p:spPr>
                <a:xfrm rot="16200000" flipV="1">
                  <a:off x="12072988" y="321750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" name="圆角矩形 52"/>
                <p:cNvSpPr/>
                <p:nvPr/>
              </p:nvSpPr>
              <p:spPr>
                <a:xfrm rot="16200000" flipV="1">
                  <a:off x="12072988" y="42176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" name="圆角矩形 53"/>
                <p:cNvSpPr/>
                <p:nvPr/>
              </p:nvSpPr>
              <p:spPr>
                <a:xfrm rot="16200000" flipV="1">
                  <a:off x="12072987" y="21947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7" name="组合 46"/>
              <p:cNvGrpSpPr/>
              <p:nvPr/>
            </p:nvGrpSpPr>
            <p:grpSpPr>
              <a:xfrm>
                <a:off x="11454105" y="252857"/>
                <a:ext cx="491115" cy="484287"/>
                <a:chOff x="1528923" y="220268"/>
                <a:chExt cx="1284096" cy="1266241"/>
              </a:xfrm>
            </p:grpSpPr>
            <p:sp>
              <p:nvSpPr>
                <p:cNvPr id="48" name="圆角矩形 47"/>
                <p:cNvSpPr/>
                <p:nvPr/>
              </p:nvSpPr>
              <p:spPr>
                <a:xfrm rot="16200000" flipV="1">
                  <a:off x="1537850" y="211341"/>
                  <a:ext cx="1266241" cy="1284096"/>
                </a:xfrm>
                <a:prstGeom prst="roundRect">
                  <a:avLst>
                    <a:gd name="adj" fmla="val 5039"/>
                  </a:avLst>
                </a:prstGeom>
                <a:solidFill>
                  <a:schemeClr val="accent5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Freeform 96"/>
                <p:cNvSpPr>
                  <a:spLocks/>
                </p:cNvSpPr>
                <p:nvPr/>
              </p:nvSpPr>
              <p:spPr bwMode="auto">
                <a:xfrm>
                  <a:off x="1804148" y="499514"/>
                  <a:ext cx="733647" cy="707752"/>
                </a:xfrm>
                <a:custGeom>
                  <a:avLst/>
                  <a:gdLst>
                    <a:gd name="T0" fmla="*/ 184 w 216"/>
                    <a:gd name="T1" fmla="*/ 0 h 208"/>
                    <a:gd name="T2" fmla="*/ 152 w 216"/>
                    <a:gd name="T3" fmla="*/ 32 h 208"/>
                    <a:gd name="T4" fmla="*/ 154 w 216"/>
                    <a:gd name="T5" fmla="*/ 41 h 208"/>
                    <a:gd name="T6" fmla="*/ 60 w 216"/>
                    <a:gd name="T7" fmla="*/ 80 h 208"/>
                    <a:gd name="T8" fmla="*/ 32 w 216"/>
                    <a:gd name="T9" fmla="*/ 64 h 208"/>
                    <a:gd name="T10" fmla="*/ 0 w 216"/>
                    <a:gd name="T11" fmla="*/ 96 h 208"/>
                    <a:gd name="T12" fmla="*/ 32 w 216"/>
                    <a:gd name="T13" fmla="*/ 128 h 208"/>
                    <a:gd name="T14" fmla="*/ 56 w 216"/>
                    <a:gd name="T15" fmla="*/ 118 h 208"/>
                    <a:gd name="T16" fmla="*/ 116 w 216"/>
                    <a:gd name="T17" fmla="*/ 161 h 208"/>
                    <a:gd name="T18" fmla="*/ 112 w 216"/>
                    <a:gd name="T19" fmla="*/ 176 h 208"/>
                    <a:gd name="T20" fmla="*/ 144 w 216"/>
                    <a:gd name="T21" fmla="*/ 208 h 208"/>
                    <a:gd name="T22" fmla="*/ 176 w 216"/>
                    <a:gd name="T23" fmla="*/ 176 h 208"/>
                    <a:gd name="T24" fmla="*/ 144 w 216"/>
                    <a:gd name="T25" fmla="*/ 144 h 208"/>
                    <a:gd name="T26" fmla="*/ 121 w 216"/>
                    <a:gd name="T27" fmla="*/ 154 h 208"/>
                    <a:gd name="T28" fmla="*/ 61 w 216"/>
                    <a:gd name="T29" fmla="*/ 111 h 208"/>
                    <a:gd name="T30" fmla="*/ 64 w 216"/>
                    <a:gd name="T31" fmla="*/ 96 h 208"/>
                    <a:gd name="T32" fmla="*/ 63 w 216"/>
                    <a:gd name="T33" fmla="*/ 87 h 208"/>
                    <a:gd name="T34" fmla="*/ 157 w 216"/>
                    <a:gd name="T35" fmla="*/ 48 h 208"/>
                    <a:gd name="T36" fmla="*/ 184 w 216"/>
                    <a:gd name="T37" fmla="*/ 64 h 208"/>
                    <a:gd name="T38" fmla="*/ 216 w 216"/>
                    <a:gd name="T39" fmla="*/ 32 h 208"/>
                    <a:gd name="T40" fmla="*/ 184 w 216"/>
                    <a:gd name="T41" fmla="*/ 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208">
                      <a:moveTo>
                        <a:pt x="184" y="0"/>
                      </a:moveTo>
                      <a:cubicBezTo>
                        <a:pt x="167" y="0"/>
                        <a:pt x="152" y="14"/>
                        <a:pt x="152" y="32"/>
                      </a:cubicBezTo>
                      <a:cubicBezTo>
                        <a:pt x="152" y="35"/>
                        <a:pt x="153" y="38"/>
                        <a:pt x="154" y="41"/>
                      </a:cubicBezTo>
                      <a:cubicBezTo>
                        <a:pt x="60" y="80"/>
                        <a:pt x="60" y="80"/>
                        <a:pt x="60" y="80"/>
                      </a:cubicBezTo>
                      <a:cubicBezTo>
                        <a:pt x="55" y="70"/>
                        <a:pt x="44" y="64"/>
                        <a:pt x="32" y="64"/>
                      </a:cubicBezTo>
                      <a:cubicBezTo>
                        <a:pt x="15" y="64"/>
                        <a:pt x="0" y="78"/>
                        <a:pt x="0" y="96"/>
                      </a:cubicBezTo>
                      <a:cubicBezTo>
                        <a:pt x="0" y="113"/>
                        <a:pt x="15" y="128"/>
                        <a:pt x="32" y="128"/>
                      </a:cubicBezTo>
                      <a:cubicBezTo>
                        <a:pt x="42" y="128"/>
                        <a:pt x="50" y="124"/>
                        <a:pt x="56" y="118"/>
                      </a:cubicBezTo>
                      <a:cubicBezTo>
                        <a:pt x="116" y="161"/>
                        <a:pt x="116" y="161"/>
                        <a:pt x="116" y="161"/>
                      </a:cubicBezTo>
                      <a:cubicBezTo>
                        <a:pt x="114" y="165"/>
                        <a:pt x="112" y="170"/>
                        <a:pt x="112" y="176"/>
                      </a:cubicBezTo>
                      <a:cubicBezTo>
                        <a:pt x="112" y="193"/>
                        <a:pt x="127" y="208"/>
                        <a:pt x="144" y="208"/>
                      </a:cubicBezTo>
                      <a:cubicBezTo>
                        <a:pt x="162" y="208"/>
                        <a:pt x="176" y="193"/>
                        <a:pt x="176" y="176"/>
                      </a:cubicBezTo>
                      <a:cubicBezTo>
                        <a:pt x="176" y="158"/>
                        <a:pt x="162" y="144"/>
                        <a:pt x="144" y="144"/>
                      </a:cubicBezTo>
                      <a:cubicBezTo>
                        <a:pt x="135" y="144"/>
                        <a:pt x="127" y="148"/>
                        <a:pt x="121" y="154"/>
                      </a:cubicBezTo>
                      <a:cubicBezTo>
                        <a:pt x="61" y="111"/>
                        <a:pt x="61" y="111"/>
                        <a:pt x="61" y="111"/>
                      </a:cubicBezTo>
                      <a:cubicBezTo>
                        <a:pt x="63" y="107"/>
                        <a:pt x="64" y="101"/>
                        <a:pt x="64" y="96"/>
                      </a:cubicBezTo>
                      <a:cubicBezTo>
                        <a:pt x="64" y="93"/>
                        <a:pt x="64" y="90"/>
                        <a:pt x="63" y="87"/>
                      </a:cubicBezTo>
                      <a:cubicBezTo>
                        <a:pt x="157" y="48"/>
                        <a:pt x="157" y="48"/>
                        <a:pt x="157" y="48"/>
                      </a:cubicBezTo>
                      <a:cubicBezTo>
                        <a:pt x="162" y="57"/>
                        <a:pt x="173" y="64"/>
                        <a:pt x="184" y="64"/>
                      </a:cubicBezTo>
                      <a:cubicBezTo>
                        <a:pt x="202" y="64"/>
                        <a:pt x="216" y="49"/>
                        <a:pt x="216" y="32"/>
                      </a:cubicBezTo>
                      <a:cubicBezTo>
                        <a:pt x="216" y="14"/>
                        <a:pt x="20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AD1C21"/>
                    </a:solidFill>
                  </a:endParaRPr>
                </a:p>
              </p:txBody>
            </p:sp>
          </p:grpSp>
        </p:grpSp>
        <p:sp>
          <p:nvSpPr>
            <p:cNvPr id="45" name="文本框 44"/>
            <p:cNvSpPr txBox="1"/>
            <p:nvPr/>
          </p:nvSpPr>
          <p:spPr>
            <a:xfrm>
              <a:off x="9284089" y="252855"/>
              <a:ext cx="2170011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重庆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大学 软件学院 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Chongqing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</p:grpSp>
      <p:sp>
        <p:nvSpPr>
          <p:cNvPr id="62" name="矩形 61"/>
          <p:cNvSpPr/>
          <p:nvPr/>
        </p:nvSpPr>
        <p:spPr>
          <a:xfrm>
            <a:off x="3784932" y="252859"/>
            <a:ext cx="8407072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 rot="10800000" flipV="1">
            <a:off x="-5662" y="249443"/>
            <a:ext cx="484287" cy="491115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 smtClean="0"/>
              <a:t>2</a:t>
            </a:r>
            <a:endParaRPr lang="zh-CN" altLang="en-US" sz="3600" dirty="0"/>
          </a:p>
        </p:txBody>
      </p:sp>
      <p:sp>
        <p:nvSpPr>
          <p:cNvPr id="64" name="文本框 54"/>
          <p:cNvSpPr txBox="1"/>
          <p:nvPr/>
        </p:nvSpPr>
        <p:spPr>
          <a:xfrm>
            <a:off x="647719" y="267582"/>
            <a:ext cx="2875657" cy="46166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r>
              <a:rPr lang="zh-CN" altLang="en-US" sz="2400" spc="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系统设计及实现</a:t>
            </a:r>
          </a:p>
        </p:txBody>
      </p:sp>
      <p:grpSp>
        <p:nvGrpSpPr>
          <p:cNvPr id="212" name="组合 211"/>
          <p:cNvGrpSpPr/>
          <p:nvPr/>
        </p:nvGrpSpPr>
        <p:grpSpPr>
          <a:xfrm>
            <a:off x="825180" y="1297987"/>
            <a:ext cx="2822090" cy="479019"/>
            <a:chOff x="5461232" y="4784397"/>
            <a:chExt cx="2822090" cy="479019"/>
          </a:xfrm>
        </p:grpSpPr>
        <p:sp>
          <p:nvSpPr>
            <p:cNvPr id="213" name="文本框 29"/>
            <p:cNvSpPr txBox="1"/>
            <p:nvPr/>
          </p:nvSpPr>
          <p:spPr>
            <a:xfrm>
              <a:off x="6019188" y="4790981"/>
              <a:ext cx="2133913" cy="472435"/>
            </a:xfrm>
            <a:prstGeom prst="rect">
              <a:avLst/>
            </a:prstGeom>
            <a:noFill/>
          </p:spPr>
          <p:txBody>
            <a:bodyPr wrap="none" lIns="91438" tIns="45719" rIns="91438" bIns="45719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恒等映射实现方法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14" name="直接连接符 213"/>
            <p:cNvCxnSpPr/>
            <p:nvPr/>
          </p:nvCxnSpPr>
          <p:spPr>
            <a:xfrm>
              <a:off x="6053855" y="5178205"/>
              <a:ext cx="2229467" cy="14627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" name="圆角矩形 214"/>
            <p:cNvSpPr/>
            <p:nvPr/>
          </p:nvSpPr>
          <p:spPr>
            <a:xfrm rot="10800000" flipV="1">
              <a:off x="5461232" y="4784397"/>
              <a:ext cx="352120" cy="393808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algn="ctr"/>
              <a:r>
                <a:rPr lang="en-US" altLang="zh-CN" sz="2400" dirty="0" smtClean="0"/>
                <a:t>3</a:t>
              </a:r>
              <a:endParaRPr lang="zh-CN" altLang="en-US" sz="2400" dirty="0"/>
            </a:p>
          </p:txBody>
        </p:sp>
      </p:grpSp>
      <p:graphicFrame>
        <p:nvGraphicFramePr>
          <p:cNvPr id="18" name="表格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9318010"/>
              </p:ext>
            </p:extLst>
          </p:nvPr>
        </p:nvGraphicFramePr>
        <p:xfrm>
          <a:off x="4061594" y="1494891"/>
          <a:ext cx="1507281" cy="5051304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tableStyleId>{306799F8-075E-4A3A-A7F6-7FBC6576F1A4}</a:tableStyleId>
              </a:tblPr>
              <a:tblGrid>
                <a:gridCol w="1507281"/>
              </a:tblGrid>
              <a:tr h="1062612">
                <a:tc>
                  <a:txBody>
                    <a:bodyPr/>
                    <a:lstStyle/>
                    <a:p>
                      <a:pPr algn="ctr"/>
                      <a:endParaRPr lang="en-US" altLang="zh-CN" sz="1400" dirty="0" smtClean="0"/>
                    </a:p>
                    <a:p>
                      <a:pPr algn="ctr"/>
                      <a:r>
                        <a:rPr lang="en-US" altLang="zh-CN" sz="1800" dirty="0" smtClean="0"/>
                        <a:t>…………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4204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0xC03</a:t>
                      </a:r>
                      <a:endParaRPr lang="zh-CN" altLang="en-US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4204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0xC02</a:t>
                      </a:r>
                      <a:endParaRPr lang="zh-CN" altLang="en-US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4204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0xC01</a:t>
                      </a:r>
                      <a:endParaRPr lang="zh-CN" altLang="en-US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4204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0xC00</a:t>
                      </a:r>
                      <a:endParaRPr lang="zh-CN" altLang="en-US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62612">
                <a:tc>
                  <a:txBody>
                    <a:bodyPr/>
                    <a:lstStyle/>
                    <a:p>
                      <a:endParaRPr lang="en-US" altLang="zh-CN" dirty="0" smtClean="0"/>
                    </a:p>
                    <a:p>
                      <a:pPr algn="ctr"/>
                      <a:r>
                        <a:rPr lang="en-US" altLang="zh-CN" dirty="0" smtClean="0"/>
                        <a:t>…………</a:t>
                      </a:r>
                      <a:endParaRPr lang="zh-CN" altLang="en-US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4204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0x003</a:t>
                      </a:r>
                      <a:endParaRPr lang="zh-CN" altLang="en-US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4204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0x002</a:t>
                      </a:r>
                      <a:endParaRPr lang="zh-CN" altLang="en-US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4204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0x001</a:t>
                      </a:r>
                      <a:endParaRPr lang="zh-CN" altLang="en-US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4204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0x000</a:t>
                      </a:r>
                      <a:endParaRPr lang="zh-CN" altLang="en-US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4" name="左大括号 23"/>
          <p:cNvSpPr/>
          <p:nvPr/>
        </p:nvSpPr>
        <p:spPr>
          <a:xfrm>
            <a:off x="3784932" y="1494891"/>
            <a:ext cx="244457" cy="508677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2774909" y="3849960"/>
            <a:ext cx="1132251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4096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项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33" name="表格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1615372"/>
              </p:ext>
            </p:extLst>
          </p:nvPr>
        </p:nvGraphicFramePr>
        <p:xfrm>
          <a:off x="7664975" y="5265323"/>
          <a:ext cx="1237865" cy="1300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37865"/>
              </a:tblGrid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……………</a:t>
                      </a:r>
                      <a:endParaRPr lang="zh-CN" alt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20" name="表格 2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1832834"/>
              </p:ext>
            </p:extLst>
          </p:nvPr>
        </p:nvGraphicFramePr>
        <p:xfrm>
          <a:off x="7666650" y="3936121"/>
          <a:ext cx="1237865" cy="1300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37865"/>
              </a:tblGrid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……………</a:t>
                      </a:r>
                      <a:endParaRPr lang="zh-CN" alt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21" name="表格 2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3269098"/>
              </p:ext>
            </p:extLst>
          </p:nvPr>
        </p:nvGraphicFramePr>
        <p:xfrm>
          <a:off x="7666649" y="2613034"/>
          <a:ext cx="1237865" cy="1300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37865"/>
              </a:tblGrid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22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……………</a:t>
                      </a:r>
                      <a:endParaRPr lang="zh-CN" alt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22" name="表格 2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4174437"/>
              </p:ext>
            </p:extLst>
          </p:nvPr>
        </p:nvGraphicFramePr>
        <p:xfrm>
          <a:off x="7668324" y="798262"/>
          <a:ext cx="1237865" cy="1300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37865"/>
              </a:tblGrid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……………</a:t>
                      </a:r>
                      <a:endParaRPr lang="zh-CN" alt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endParaRPr lang="zh-CN" altLang="en-US" sz="1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4" name="矩形 33"/>
          <p:cNvSpPr/>
          <p:nvPr/>
        </p:nvSpPr>
        <p:spPr>
          <a:xfrm>
            <a:off x="7664397" y="2088510"/>
            <a:ext cx="1225899" cy="5024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……………</a:t>
            </a:r>
            <a:endParaRPr lang="zh-CN" altLang="en-US" dirty="0"/>
          </a:p>
        </p:txBody>
      </p:sp>
      <p:sp>
        <p:nvSpPr>
          <p:cNvPr id="216" name="右大括号 215"/>
          <p:cNvSpPr/>
          <p:nvPr/>
        </p:nvSpPr>
        <p:spPr>
          <a:xfrm>
            <a:off x="8902840" y="797862"/>
            <a:ext cx="1798655" cy="578380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TextBox 216"/>
          <p:cNvSpPr txBox="1"/>
          <p:nvPr/>
        </p:nvSpPr>
        <p:spPr>
          <a:xfrm>
            <a:off x="10601011" y="3426488"/>
            <a:ext cx="1438595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20</a:t>
            </a:r>
            <a:r>
              <a:rPr lang="zh-CN" altLang="en-US" dirty="0" smtClean="0"/>
              <a:t>张小页表</a:t>
            </a:r>
            <a:endParaRPr lang="zh-CN" altLang="en-US" dirty="0"/>
          </a:p>
        </p:txBody>
      </p:sp>
      <p:sp>
        <p:nvSpPr>
          <p:cNvPr id="218" name="右大括号 217"/>
          <p:cNvSpPr/>
          <p:nvPr/>
        </p:nvSpPr>
        <p:spPr>
          <a:xfrm>
            <a:off x="8902840" y="5235191"/>
            <a:ext cx="231112" cy="134647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TextBox 218"/>
          <p:cNvSpPr txBox="1"/>
          <p:nvPr/>
        </p:nvSpPr>
        <p:spPr>
          <a:xfrm>
            <a:off x="9133952" y="5716069"/>
            <a:ext cx="249537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第一张小页表</a:t>
            </a:r>
            <a:r>
              <a:rPr lang="en-US" altLang="zh-CN" dirty="0" smtClean="0"/>
              <a:t>(256</a:t>
            </a:r>
            <a:r>
              <a:rPr lang="zh-CN" altLang="en-US" dirty="0" smtClean="0"/>
              <a:t>项</a:t>
            </a:r>
            <a:r>
              <a:rPr lang="en-US" altLang="zh-CN" dirty="0" smtClean="0"/>
              <a:t>)</a:t>
            </a:r>
            <a:endParaRPr lang="zh-CN" altLang="en-US" dirty="0"/>
          </a:p>
        </p:txBody>
      </p:sp>
      <p:sp>
        <p:nvSpPr>
          <p:cNvPr id="228" name="右大括号 227"/>
          <p:cNvSpPr/>
          <p:nvPr/>
        </p:nvSpPr>
        <p:spPr>
          <a:xfrm>
            <a:off x="8890296" y="3919088"/>
            <a:ext cx="243655" cy="131610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TextBox 228"/>
          <p:cNvSpPr txBox="1"/>
          <p:nvPr/>
        </p:nvSpPr>
        <p:spPr>
          <a:xfrm>
            <a:off x="9121409" y="4399966"/>
            <a:ext cx="171071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第二张小页表</a:t>
            </a:r>
            <a:endParaRPr lang="zh-CN" altLang="en-US" dirty="0"/>
          </a:p>
        </p:txBody>
      </p:sp>
      <p:sp>
        <p:nvSpPr>
          <p:cNvPr id="230" name="右大括号 229"/>
          <p:cNvSpPr/>
          <p:nvPr/>
        </p:nvSpPr>
        <p:spPr>
          <a:xfrm>
            <a:off x="8890297" y="2627775"/>
            <a:ext cx="231112" cy="129131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TextBox 230"/>
          <p:cNvSpPr txBox="1"/>
          <p:nvPr/>
        </p:nvSpPr>
        <p:spPr>
          <a:xfrm>
            <a:off x="9121409" y="3108652"/>
            <a:ext cx="171071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第三张小页表</a:t>
            </a:r>
            <a:endParaRPr lang="zh-CN" altLang="en-US" dirty="0"/>
          </a:p>
        </p:txBody>
      </p:sp>
      <p:sp>
        <p:nvSpPr>
          <p:cNvPr id="232" name="右大括号 231"/>
          <p:cNvSpPr/>
          <p:nvPr/>
        </p:nvSpPr>
        <p:spPr>
          <a:xfrm>
            <a:off x="8890297" y="797863"/>
            <a:ext cx="231112" cy="129064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TextBox 232"/>
          <p:cNvSpPr txBox="1"/>
          <p:nvPr/>
        </p:nvSpPr>
        <p:spPr>
          <a:xfrm>
            <a:off x="9121409" y="1278741"/>
            <a:ext cx="171071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第</a:t>
            </a:r>
            <a:r>
              <a:rPr lang="en-US" altLang="zh-CN" dirty="0" smtClean="0"/>
              <a:t>20</a:t>
            </a:r>
            <a:r>
              <a:rPr lang="zh-CN" altLang="en-US" dirty="0" smtClean="0"/>
              <a:t>张小页表</a:t>
            </a:r>
            <a:endParaRPr lang="zh-CN" altLang="en-US" dirty="0"/>
          </a:p>
        </p:txBody>
      </p:sp>
      <p:sp>
        <p:nvSpPr>
          <p:cNvPr id="234" name="圆角矩形 233"/>
          <p:cNvSpPr/>
          <p:nvPr/>
        </p:nvSpPr>
        <p:spPr>
          <a:xfrm>
            <a:off x="391894" y="4652721"/>
            <a:ext cx="2682902" cy="1708115"/>
          </a:xfrm>
          <a:prstGeom prst="roundRect">
            <a:avLst>
              <a:gd name="adj" fmla="val 0"/>
            </a:avLst>
          </a:prstGeom>
          <a:solidFill>
            <a:srgbClr val="447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223" name="TextBox 222"/>
          <p:cNvSpPr txBox="1"/>
          <p:nvPr/>
        </p:nvSpPr>
        <p:spPr>
          <a:xfrm>
            <a:off x="517154" y="4871028"/>
            <a:ext cx="239686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页目录共有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4096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项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每个小页表有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256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项纪录，每条纪录可以映射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4K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物理内存。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5" name="直接箭头连接符 224"/>
          <p:cNvCxnSpPr/>
          <p:nvPr/>
        </p:nvCxnSpPr>
        <p:spPr>
          <a:xfrm>
            <a:off x="5556738" y="6360836"/>
            <a:ext cx="2107659" cy="220834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直接箭头连接符 226"/>
          <p:cNvCxnSpPr/>
          <p:nvPr/>
        </p:nvCxnSpPr>
        <p:spPr>
          <a:xfrm flipV="1">
            <a:off x="5556738" y="5235191"/>
            <a:ext cx="2107659" cy="753627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直接箭头连接符 235"/>
          <p:cNvCxnSpPr/>
          <p:nvPr/>
        </p:nvCxnSpPr>
        <p:spPr>
          <a:xfrm flipV="1">
            <a:off x="5556738" y="3919088"/>
            <a:ext cx="2107659" cy="1692916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直接箭头连接符 237"/>
          <p:cNvCxnSpPr/>
          <p:nvPr/>
        </p:nvCxnSpPr>
        <p:spPr>
          <a:xfrm>
            <a:off x="5556738" y="3811209"/>
            <a:ext cx="2107659" cy="2770461"/>
          </a:xfrm>
          <a:prstGeom prst="straightConnector1">
            <a:avLst/>
          </a:prstGeom>
          <a:ln w="190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直接箭头连接符 239"/>
          <p:cNvCxnSpPr/>
          <p:nvPr/>
        </p:nvCxnSpPr>
        <p:spPr>
          <a:xfrm>
            <a:off x="5556738" y="3426488"/>
            <a:ext cx="2107659" cy="1808703"/>
          </a:xfrm>
          <a:prstGeom prst="straightConnector1">
            <a:avLst/>
          </a:prstGeom>
          <a:ln w="190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直接箭头连接符 241"/>
          <p:cNvCxnSpPr/>
          <p:nvPr/>
        </p:nvCxnSpPr>
        <p:spPr>
          <a:xfrm>
            <a:off x="5556738" y="3108652"/>
            <a:ext cx="2107659" cy="810436"/>
          </a:xfrm>
          <a:prstGeom prst="straightConnector1">
            <a:avLst/>
          </a:prstGeom>
          <a:ln w="190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824222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508">
        <p14:ferris dir="l"/>
      </p:transition>
    </mc:Choice>
    <mc:Fallback>
      <p:transition spd="slow" advTm="405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圆角矩形 19"/>
          <p:cNvSpPr/>
          <p:nvPr/>
        </p:nvSpPr>
        <p:spPr>
          <a:xfrm>
            <a:off x="1840822" y="2833045"/>
            <a:ext cx="2259019" cy="2236715"/>
          </a:xfrm>
          <a:prstGeom prst="ellipse">
            <a:avLst/>
          </a:prstGeom>
          <a:solidFill>
            <a:srgbClr val="4472C4">
              <a:alpha val="3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>
              <a:lnSpc>
                <a:spcPct val="130000"/>
              </a:lnSpc>
            </a:pPr>
            <a:endParaRPr lang="zh-CN" altLang="en-US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2020926" y="2543480"/>
            <a:ext cx="2418483" cy="2515367"/>
            <a:chOff x="4721608" y="1835707"/>
            <a:chExt cx="1879634" cy="1954931"/>
          </a:xfrm>
          <a:solidFill>
            <a:srgbClr val="4472C4">
              <a:alpha val="39000"/>
            </a:srgbClr>
          </a:solidFill>
        </p:grpSpPr>
        <p:sp>
          <p:nvSpPr>
            <p:cNvPr id="20" name="圆角矩形 19"/>
            <p:cNvSpPr/>
            <p:nvPr/>
          </p:nvSpPr>
          <p:spPr>
            <a:xfrm>
              <a:off x="4721608" y="1835707"/>
              <a:ext cx="1755699" cy="17383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4845543" y="2052274"/>
              <a:ext cx="1755699" cy="17383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2288593" y="3544468"/>
            <a:ext cx="1723683" cy="597919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中断处理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2515019" y="325001"/>
            <a:ext cx="3375403" cy="384717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BACKGROUNDS</a:t>
            </a:r>
          </a:p>
        </p:txBody>
      </p:sp>
      <p:grpSp>
        <p:nvGrpSpPr>
          <p:cNvPr id="43" name="组 13"/>
          <p:cNvGrpSpPr/>
          <p:nvPr/>
        </p:nvGrpSpPr>
        <p:grpSpPr>
          <a:xfrm>
            <a:off x="9284091" y="252858"/>
            <a:ext cx="2907908" cy="574513"/>
            <a:chOff x="9284089" y="252855"/>
            <a:chExt cx="2907908" cy="574513"/>
          </a:xfrm>
        </p:grpSpPr>
        <p:grpSp>
          <p:nvGrpSpPr>
            <p:cNvPr id="44" name="组 2"/>
            <p:cNvGrpSpPr/>
            <p:nvPr/>
          </p:nvGrpSpPr>
          <p:grpSpPr>
            <a:xfrm>
              <a:off x="11454105" y="252856"/>
              <a:ext cx="737892" cy="484288"/>
              <a:chOff x="11454105" y="252856"/>
              <a:chExt cx="737892" cy="484288"/>
            </a:xfrm>
          </p:grpSpPr>
          <p:grpSp>
            <p:nvGrpSpPr>
              <p:cNvPr id="46" name="组 1"/>
              <p:cNvGrpSpPr/>
              <p:nvPr/>
            </p:nvGrpSpPr>
            <p:grpSpPr>
              <a:xfrm>
                <a:off x="12039604" y="252856"/>
                <a:ext cx="152393" cy="484287"/>
                <a:chOff x="12039604" y="252856"/>
                <a:chExt cx="152393" cy="484287"/>
              </a:xfrm>
            </p:grpSpPr>
            <p:sp>
              <p:nvSpPr>
                <p:cNvPr id="50" name="圆角矩形 49"/>
                <p:cNvSpPr/>
                <p:nvPr/>
              </p:nvSpPr>
              <p:spPr>
                <a:xfrm rot="16200000" flipV="1">
                  <a:off x="12072988" y="518121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圆角矩形 50"/>
                <p:cNvSpPr/>
                <p:nvPr/>
              </p:nvSpPr>
              <p:spPr>
                <a:xfrm rot="16200000" flipV="1">
                  <a:off x="12072988" y="618134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" name="圆角矩形 51"/>
                <p:cNvSpPr/>
                <p:nvPr/>
              </p:nvSpPr>
              <p:spPr>
                <a:xfrm rot="16200000" flipV="1">
                  <a:off x="12072988" y="321750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" name="圆角矩形 52"/>
                <p:cNvSpPr/>
                <p:nvPr/>
              </p:nvSpPr>
              <p:spPr>
                <a:xfrm rot="16200000" flipV="1">
                  <a:off x="12072988" y="42176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" name="圆角矩形 53"/>
                <p:cNvSpPr/>
                <p:nvPr/>
              </p:nvSpPr>
              <p:spPr>
                <a:xfrm rot="16200000" flipV="1">
                  <a:off x="12072987" y="21947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7" name="组合 46"/>
              <p:cNvGrpSpPr/>
              <p:nvPr/>
            </p:nvGrpSpPr>
            <p:grpSpPr>
              <a:xfrm>
                <a:off x="11454105" y="252857"/>
                <a:ext cx="491115" cy="484287"/>
                <a:chOff x="1528923" y="220268"/>
                <a:chExt cx="1284096" cy="1266241"/>
              </a:xfrm>
            </p:grpSpPr>
            <p:sp>
              <p:nvSpPr>
                <p:cNvPr id="48" name="圆角矩形 47"/>
                <p:cNvSpPr/>
                <p:nvPr/>
              </p:nvSpPr>
              <p:spPr>
                <a:xfrm rot="16200000" flipV="1">
                  <a:off x="1537850" y="211341"/>
                  <a:ext cx="1266241" cy="1284096"/>
                </a:xfrm>
                <a:prstGeom prst="roundRect">
                  <a:avLst>
                    <a:gd name="adj" fmla="val 5039"/>
                  </a:avLst>
                </a:prstGeom>
                <a:solidFill>
                  <a:schemeClr val="accent5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Freeform 96"/>
                <p:cNvSpPr>
                  <a:spLocks/>
                </p:cNvSpPr>
                <p:nvPr/>
              </p:nvSpPr>
              <p:spPr bwMode="auto">
                <a:xfrm>
                  <a:off x="1804148" y="499514"/>
                  <a:ext cx="733647" cy="707752"/>
                </a:xfrm>
                <a:custGeom>
                  <a:avLst/>
                  <a:gdLst>
                    <a:gd name="T0" fmla="*/ 184 w 216"/>
                    <a:gd name="T1" fmla="*/ 0 h 208"/>
                    <a:gd name="T2" fmla="*/ 152 w 216"/>
                    <a:gd name="T3" fmla="*/ 32 h 208"/>
                    <a:gd name="T4" fmla="*/ 154 w 216"/>
                    <a:gd name="T5" fmla="*/ 41 h 208"/>
                    <a:gd name="T6" fmla="*/ 60 w 216"/>
                    <a:gd name="T7" fmla="*/ 80 h 208"/>
                    <a:gd name="T8" fmla="*/ 32 w 216"/>
                    <a:gd name="T9" fmla="*/ 64 h 208"/>
                    <a:gd name="T10" fmla="*/ 0 w 216"/>
                    <a:gd name="T11" fmla="*/ 96 h 208"/>
                    <a:gd name="T12" fmla="*/ 32 w 216"/>
                    <a:gd name="T13" fmla="*/ 128 h 208"/>
                    <a:gd name="T14" fmla="*/ 56 w 216"/>
                    <a:gd name="T15" fmla="*/ 118 h 208"/>
                    <a:gd name="T16" fmla="*/ 116 w 216"/>
                    <a:gd name="T17" fmla="*/ 161 h 208"/>
                    <a:gd name="T18" fmla="*/ 112 w 216"/>
                    <a:gd name="T19" fmla="*/ 176 h 208"/>
                    <a:gd name="T20" fmla="*/ 144 w 216"/>
                    <a:gd name="T21" fmla="*/ 208 h 208"/>
                    <a:gd name="T22" fmla="*/ 176 w 216"/>
                    <a:gd name="T23" fmla="*/ 176 h 208"/>
                    <a:gd name="T24" fmla="*/ 144 w 216"/>
                    <a:gd name="T25" fmla="*/ 144 h 208"/>
                    <a:gd name="T26" fmla="*/ 121 w 216"/>
                    <a:gd name="T27" fmla="*/ 154 h 208"/>
                    <a:gd name="T28" fmla="*/ 61 w 216"/>
                    <a:gd name="T29" fmla="*/ 111 h 208"/>
                    <a:gd name="T30" fmla="*/ 64 w 216"/>
                    <a:gd name="T31" fmla="*/ 96 h 208"/>
                    <a:gd name="T32" fmla="*/ 63 w 216"/>
                    <a:gd name="T33" fmla="*/ 87 h 208"/>
                    <a:gd name="T34" fmla="*/ 157 w 216"/>
                    <a:gd name="T35" fmla="*/ 48 h 208"/>
                    <a:gd name="T36" fmla="*/ 184 w 216"/>
                    <a:gd name="T37" fmla="*/ 64 h 208"/>
                    <a:gd name="T38" fmla="*/ 216 w 216"/>
                    <a:gd name="T39" fmla="*/ 32 h 208"/>
                    <a:gd name="T40" fmla="*/ 184 w 216"/>
                    <a:gd name="T41" fmla="*/ 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208">
                      <a:moveTo>
                        <a:pt x="184" y="0"/>
                      </a:moveTo>
                      <a:cubicBezTo>
                        <a:pt x="167" y="0"/>
                        <a:pt x="152" y="14"/>
                        <a:pt x="152" y="32"/>
                      </a:cubicBezTo>
                      <a:cubicBezTo>
                        <a:pt x="152" y="35"/>
                        <a:pt x="153" y="38"/>
                        <a:pt x="154" y="41"/>
                      </a:cubicBezTo>
                      <a:cubicBezTo>
                        <a:pt x="60" y="80"/>
                        <a:pt x="60" y="80"/>
                        <a:pt x="60" y="80"/>
                      </a:cubicBezTo>
                      <a:cubicBezTo>
                        <a:pt x="55" y="70"/>
                        <a:pt x="44" y="64"/>
                        <a:pt x="32" y="64"/>
                      </a:cubicBezTo>
                      <a:cubicBezTo>
                        <a:pt x="15" y="64"/>
                        <a:pt x="0" y="78"/>
                        <a:pt x="0" y="96"/>
                      </a:cubicBezTo>
                      <a:cubicBezTo>
                        <a:pt x="0" y="113"/>
                        <a:pt x="15" y="128"/>
                        <a:pt x="32" y="128"/>
                      </a:cubicBezTo>
                      <a:cubicBezTo>
                        <a:pt x="42" y="128"/>
                        <a:pt x="50" y="124"/>
                        <a:pt x="56" y="118"/>
                      </a:cubicBezTo>
                      <a:cubicBezTo>
                        <a:pt x="116" y="161"/>
                        <a:pt x="116" y="161"/>
                        <a:pt x="116" y="161"/>
                      </a:cubicBezTo>
                      <a:cubicBezTo>
                        <a:pt x="114" y="165"/>
                        <a:pt x="112" y="170"/>
                        <a:pt x="112" y="176"/>
                      </a:cubicBezTo>
                      <a:cubicBezTo>
                        <a:pt x="112" y="193"/>
                        <a:pt x="127" y="208"/>
                        <a:pt x="144" y="208"/>
                      </a:cubicBezTo>
                      <a:cubicBezTo>
                        <a:pt x="162" y="208"/>
                        <a:pt x="176" y="193"/>
                        <a:pt x="176" y="176"/>
                      </a:cubicBezTo>
                      <a:cubicBezTo>
                        <a:pt x="176" y="158"/>
                        <a:pt x="162" y="144"/>
                        <a:pt x="144" y="144"/>
                      </a:cubicBezTo>
                      <a:cubicBezTo>
                        <a:pt x="135" y="144"/>
                        <a:pt x="127" y="148"/>
                        <a:pt x="121" y="154"/>
                      </a:cubicBezTo>
                      <a:cubicBezTo>
                        <a:pt x="61" y="111"/>
                        <a:pt x="61" y="111"/>
                        <a:pt x="61" y="111"/>
                      </a:cubicBezTo>
                      <a:cubicBezTo>
                        <a:pt x="63" y="107"/>
                        <a:pt x="64" y="101"/>
                        <a:pt x="64" y="96"/>
                      </a:cubicBezTo>
                      <a:cubicBezTo>
                        <a:pt x="64" y="93"/>
                        <a:pt x="64" y="90"/>
                        <a:pt x="63" y="87"/>
                      </a:cubicBezTo>
                      <a:cubicBezTo>
                        <a:pt x="157" y="48"/>
                        <a:pt x="157" y="48"/>
                        <a:pt x="157" y="48"/>
                      </a:cubicBezTo>
                      <a:cubicBezTo>
                        <a:pt x="162" y="57"/>
                        <a:pt x="173" y="64"/>
                        <a:pt x="184" y="64"/>
                      </a:cubicBezTo>
                      <a:cubicBezTo>
                        <a:pt x="202" y="64"/>
                        <a:pt x="216" y="49"/>
                        <a:pt x="216" y="32"/>
                      </a:cubicBezTo>
                      <a:cubicBezTo>
                        <a:pt x="216" y="14"/>
                        <a:pt x="20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AD1C21"/>
                    </a:solidFill>
                  </a:endParaRPr>
                </a:p>
              </p:txBody>
            </p:sp>
          </p:grpSp>
        </p:grpSp>
        <p:sp>
          <p:nvSpPr>
            <p:cNvPr id="45" name="文本框 44"/>
            <p:cNvSpPr txBox="1"/>
            <p:nvPr/>
          </p:nvSpPr>
          <p:spPr>
            <a:xfrm>
              <a:off x="9284089" y="252855"/>
              <a:ext cx="2170011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重庆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大学 软件学院 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Chongqing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</p:grpSp>
      <p:sp>
        <p:nvSpPr>
          <p:cNvPr id="62" name="矩形 61"/>
          <p:cNvSpPr/>
          <p:nvPr/>
        </p:nvSpPr>
        <p:spPr>
          <a:xfrm>
            <a:off x="3784932" y="252859"/>
            <a:ext cx="8407072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 rot="10800000" flipV="1">
            <a:off x="-5662" y="249443"/>
            <a:ext cx="484287" cy="491115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 smtClean="0"/>
              <a:t>2</a:t>
            </a:r>
            <a:endParaRPr lang="zh-CN" altLang="en-US" sz="3600" dirty="0"/>
          </a:p>
        </p:txBody>
      </p:sp>
      <p:sp>
        <p:nvSpPr>
          <p:cNvPr id="64" name="文本框 54"/>
          <p:cNvSpPr txBox="1"/>
          <p:nvPr/>
        </p:nvSpPr>
        <p:spPr>
          <a:xfrm>
            <a:off x="647719" y="267582"/>
            <a:ext cx="2875657" cy="46166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r>
              <a:rPr lang="zh-CN" altLang="en-US" sz="2400" spc="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系统设计及实现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4466794" y="2892640"/>
            <a:ext cx="2822090" cy="435438"/>
            <a:chOff x="5461231" y="2071660"/>
            <a:chExt cx="2822090" cy="435438"/>
          </a:xfrm>
        </p:grpSpPr>
        <p:sp>
          <p:nvSpPr>
            <p:cNvPr id="25" name="文本框 24"/>
            <p:cNvSpPr txBox="1"/>
            <p:nvPr/>
          </p:nvSpPr>
          <p:spPr>
            <a:xfrm>
              <a:off x="5853339" y="2071660"/>
              <a:ext cx="2133913" cy="435438"/>
            </a:xfrm>
            <a:prstGeom prst="rect">
              <a:avLst/>
            </a:prstGeom>
            <a:noFill/>
          </p:spPr>
          <p:txBody>
            <a:bodyPr wrap="none" lIns="91438" tIns="45719" rIns="91438" bIns="45719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初始化中断向量表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6053854" y="2472728"/>
              <a:ext cx="2229467" cy="14627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圆角矩形 59"/>
            <p:cNvSpPr/>
            <p:nvPr/>
          </p:nvSpPr>
          <p:spPr>
            <a:xfrm rot="10800000" flipV="1">
              <a:off x="5461231" y="2104001"/>
              <a:ext cx="352120" cy="393808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algn="ctr"/>
              <a:r>
                <a:rPr lang="en-US" altLang="zh-CN" sz="2400" dirty="0"/>
                <a:t>1</a:t>
              </a:r>
              <a:endParaRPr lang="zh-CN" altLang="en-US" sz="2400" dirty="0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431779" y="4334931"/>
            <a:ext cx="2822090" cy="479018"/>
            <a:chOff x="5461232" y="4784397"/>
            <a:chExt cx="2822090" cy="479018"/>
          </a:xfrm>
        </p:grpSpPr>
        <p:sp>
          <p:nvSpPr>
            <p:cNvPr id="56" name="文本框 29"/>
            <p:cNvSpPr txBox="1"/>
            <p:nvPr/>
          </p:nvSpPr>
          <p:spPr>
            <a:xfrm>
              <a:off x="5965489" y="4790980"/>
              <a:ext cx="1890257" cy="472435"/>
            </a:xfrm>
            <a:prstGeom prst="rect">
              <a:avLst/>
            </a:prstGeom>
            <a:noFill/>
          </p:spPr>
          <p:txBody>
            <a:bodyPr wrap="none" lIns="91438" tIns="45719" rIns="91438" bIns="45719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非嵌套中断处理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7" name="直接连接符 56"/>
            <p:cNvCxnSpPr/>
            <p:nvPr/>
          </p:nvCxnSpPr>
          <p:spPr>
            <a:xfrm>
              <a:off x="6053855" y="5178205"/>
              <a:ext cx="2229467" cy="14627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圆角矩形 64"/>
            <p:cNvSpPr/>
            <p:nvPr/>
          </p:nvSpPr>
          <p:spPr>
            <a:xfrm rot="10800000" flipV="1">
              <a:off x="5461232" y="4784397"/>
              <a:ext cx="352120" cy="393808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algn="ctr"/>
              <a:r>
                <a:rPr lang="en-US" altLang="zh-CN" sz="2400" dirty="0" smtClean="0"/>
                <a:t>2</a:t>
              </a:r>
              <a:endParaRPr lang="zh-CN" altLang="en-US" sz="2400" dirty="0"/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7449213" y="1783209"/>
            <a:ext cx="4425950" cy="3822700"/>
            <a:chOff x="0" y="0"/>
            <a:chExt cx="4425950" cy="3822700"/>
          </a:xfrm>
        </p:grpSpPr>
        <p:sp>
          <p:nvSpPr>
            <p:cNvPr id="37" name="矩形 36"/>
            <p:cNvSpPr/>
            <p:nvPr/>
          </p:nvSpPr>
          <p:spPr>
            <a:xfrm>
              <a:off x="0" y="0"/>
              <a:ext cx="4425950" cy="38227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38" name="圆角矩形 37"/>
            <p:cNvSpPr/>
            <p:nvPr/>
          </p:nvSpPr>
          <p:spPr>
            <a:xfrm>
              <a:off x="431800" y="311150"/>
              <a:ext cx="1111250" cy="444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CN" sz="1050" kern="100" dirty="0">
                  <a:effectLst/>
                  <a:latin typeface="Times New Roman"/>
                  <a:ea typeface="宋体"/>
                </a:rPr>
                <a:t>禁止中断</a:t>
              </a:r>
            </a:p>
          </p:txBody>
        </p:sp>
        <p:sp>
          <p:nvSpPr>
            <p:cNvPr id="39" name="圆角矩形 38"/>
            <p:cNvSpPr/>
            <p:nvPr/>
          </p:nvSpPr>
          <p:spPr>
            <a:xfrm>
              <a:off x="431800" y="3079750"/>
              <a:ext cx="1111250" cy="444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CN" sz="1050" kern="100">
                  <a:effectLst/>
                  <a:latin typeface="Times New Roman"/>
                  <a:ea typeface="宋体"/>
                </a:rPr>
                <a:t>开启中断</a:t>
              </a:r>
            </a:p>
          </p:txBody>
        </p:sp>
        <p:sp>
          <p:nvSpPr>
            <p:cNvPr id="40" name="矩形 39"/>
            <p:cNvSpPr/>
            <p:nvPr/>
          </p:nvSpPr>
          <p:spPr>
            <a:xfrm>
              <a:off x="1778000" y="977900"/>
              <a:ext cx="1117600" cy="4572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CN" sz="1050" kern="100">
                  <a:effectLst/>
                  <a:latin typeface="Times New Roman"/>
                  <a:ea typeface="宋体"/>
                </a:rPr>
                <a:t>保存上下文</a:t>
              </a:r>
            </a:p>
          </p:txBody>
        </p:sp>
        <p:sp>
          <p:nvSpPr>
            <p:cNvPr id="41" name="矩形 40"/>
            <p:cNvSpPr/>
            <p:nvPr/>
          </p:nvSpPr>
          <p:spPr>
            <a:xfrm>
              <a:off x="1778000" y="2540000"/>
              <a:ext cx="1117600" cy="4572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CN" sz="1050" kern="100">
                  <a:effectLst/>
                  <a:latin typeface="Times New Roman"/>
                  <a:ea typeface="宋体"/>
                </a:rPr>
                <a:t>恢复上下文</a:t>
              </a:r>
            </a:p>
          </p:txBody>
        </p:sp>
        <p:sp>
          <p:nvSpPr>
            <p:cNvPr id="42" name="矩形 41"/>
            <p:cNvSpPr/>
            <p:nvPr/>
          </p:nvSpPr>
          <p:spPr>
            <a:xfrm>
              <a:off x="3149600" y="1581150"/>
              <a:ext cx="1117600" cy="37465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CN" sz="1050" kern="100">
                  <a:effectLst/>
                  <a:latin typeface="Times New Roman"/>
                  <a:ea typeface="宋体"/>
                </a:rPr>
                <a:t>中断程序</a:t>
              </a:r>
            </a:p>
          </p:txBody>
        </p:sp>
        <p:sp>
          <p:nvSpPr>
            <p:cNvPr id="55" name="矩形 54"/>
            <p:cNvSpPr/>
            <p:nvPr/>
          </p:nvSpPr>
          <p:spPr>
            <a:xfrm>
              <a:off x="3149600" y="2095500"/>
              <a:ext cx="1117600" cy="37465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CN" sz="1050" kern="100">
                  <a:effectLst/>
                  <a:latin typeface="Times New Roman"/>
                  <a:ea typeface="宋体"/>
                </a:rPr>
                <a:t>中断服务程序</a:t>
              </a:r>
            </a:p>
          </p:txBody>
        </p:sp>
        <p:sp>
          <p:nvSpPr>
            <p:cNvPr id="58" name="文本框 384"/>
            <p:cNvSpPr txBox="1"/>
            <p:nvPr/>
          </p:nvSpPr>
          <p:spPr>
            <a:xfrm>
              <a:off x="825500" y="25400"/>
              <a:ext cx="533400" cy="2540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just">
                <a:spcAft>
                  <a:spcPts val="0"/>
                </a:spcAft>
              </a:pPr>
              <a:r>
                <a:rPr lang="zh-CN" sz="1050" kern="100">
                  <a:effectLst/>
                  <a:latin typeface="Times New Roman"/>
                  <a:ea typeface="宋体"/>
                </a:rPr>
                <a:t>中断</a:t>
              </a:r>
            </a:p>
          </p:txBody>
        </p:sp>
        <p:sp>
          <p:nvSpPr>
            <p:cNvPr id="66" name="文本框 385"/>
            <p:cNvSpPr txBox="1"/>
            <p:nvPr/>
          </p:nvSpPr>
          <p:spPr>
            <a:xfrm>
              <a:off x="50800" y="311150"/>
              <a:ext cx="298450" cy="2540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just">
                <a:spcAft>
                  <a:spcPts val="0"/>
                </a:spcAft>
              </a:pPr>
              <a:r>
                <a:rPr lang="en-US" sz="1050" kern="100">
                  <a:effectLst/>
                  <a:latin typeface="Times New Roman"/>
                  <a:ea typeface="宋体"/>
                </a:rPr>
                <a:t>1</a:t>
              </a:r>
              <a:endParaRPr lang="zh-CN" sz="1050" kern="100">
                <a:effectLst/>
                <a:latin typeface="Times New Roman"/>
                <a:ea typeface="宋体"/>
              </a:endParaRPr>
            </a:p>
          </p:txBody>
        </p:sp>
        <p:sp>
          <p:nvSpPr>
            <p:cNvPr id="67" name="文本框 386"/>
            <p:cNvSpPr txBox="1"/>
            <p:nvPr/>
          </p:nvSpPr>
          <p:spPr>
            <a:xfrm>
              <a:off x="95250" y="3028950"/>
              <a:ext cx="298450" cy="2540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just">
                <a:spcAft>
                  <a:spcPts val="0"/>
                </a:spcAft>
              </a:pPr>
              <a:r>
                <a:rPr lang="en-US" sz="1050" kern="100">
                  <a:effectLst/>
                  <a:latin typeface="Times New Roman"/>
                  <a:ea typeface="宋体"/>
                </a:rPr>
                <a:t>6</a:t>
              </a:r>
              <a:endParaRPr lang="zh-CN" sz="1050" kern="100">
                <a:effectLst/>
                <a:latin typeface="Times New Roman"/>
                <a:ea typeface="宋体"/>
              </a:endParaRPr>
            </a:p>
          </p:txBody>
        </p:sp>
        <p:sp>
          <p:nvSpPr>
            <p:cNvPr id="68" name="文本框 387"/>
            <p:cNvSpPr txBox="1"/>
            <p:nvPr/>
          </p:nvSpPr>
          <p:spPr>
            <a:xfrm>
              <a:off x="1257300" y="1073150"/>
              <a:ext cx="298450" cy="2540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just">
                <a:spcAft>
                  <a:spcPts val="0"/>
                </a:spcAft>
              </a:pPr>
              <a:r>
                <a:rPr lang="en-US" sz="1050" kern="100">
                  <a:effectLst/>
                  <a:latin typeface="Times New Roman"/>
                  <a:ea typeface="宋体"/>
                </a:rPr>
                <a:t>2</a:t>
              </a:r>
              <a:endParaRPr lang="zh-CN" sz="1050" kern="100">
                <a:effectLst/>
                <a:latin typeface="Times New Roman"/>
                <a:ea typeface="宋体"/>
              </a:endParaRPr>
            </a:p>
          </p:txBody>
        </p:sp>
        <p:sp>
          <p:nvSpPr>
            <p:cNvPr id="69" name="文本框 388"/>
            <p:cNvSpPr txBox="1"/>
            <p:nvPr/>
          </p:nvSpPr>
          <p:spPr>
            <a:xfrm>
              <a:off x="1301750" y="2616200"/>
              <a:ext cx="298450" cy="2540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just">
                <a:spcAft>
                  <a:spcPts val="0"/>
                </a:spcAft>
              </a:pPr>
              <a:r>
                <a:rPr lang="en-US" sz="1050" kern="100">
                  <a:effectLst/>
                  <a:latin typeface="Times New Roman"/>
                  <a:ea typeface="宋体"/>
                </a:rPr>
                <a:t>5</a:t>
              </a:r>
              <a:endParaRPr lang="zh-CN" sz="1050" kern="100">
                <a:effectLst/>
                <a:latin typeface="Times New Roman"/>
                <a:ea typeface="宋体"/>
              </a:endParaRPr>
            </a:p>
          </p:txBody>
        </p:sp>
        <p:sp>
          <p:nvSpPr>
            <p:cNvPr id="70" name="文本框 389"/>
            <p:cNvSpPr txBox="1"/>
            <p:nvPr/>
          </p:nvSpPr>
          <p:spPr>
            <a:xfrm>
              <a:off x="2711450" y="1670050"/>
              <a:ext cx="298450" cy="2540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just">
                <a:spcAft>
                  <a:spcPts val="0"/>
                </a:spcAft>
              </a:pPr>
              <a:r>
                <a:rPr lang="en-US" sz="1050" kern="100">
                  <a:effectLst/>
                  <a:latin typeface="Times New Roman"/>
                  <a:ea typeface="宋体"/>
                </a:rPr>
                <a:t>3</a:t>
              </a:r>
              <a:endParaRPr lang="zh-CN" sz="1050" kern="100">
                <a:effectLst/>
                <a:latin typeface="Times New Roman"/>
                <a:ea typeface="宋体"/>
              </a:endParaRPr>
            </a:p>
          </p:txBody>
        </p:sp>
        <p:sp>
          <p:nvSpPr>
            <p:cNvPr id="71" name="文本框 390"/>
            <p:cNvSpPr txBox="1"/>
            <p:nvPr/>
          </p:nvSpPr>
          <p:spPr>
            <a:xfrm>
              <a:off x="2711450" y="2120900"/>
              <a:ext cx="298450" cy="2540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just">
                <a:spcAft>
                  <a:spcPts val="0"/>
                </a:spcAft>
              </a:pPr>
              <a:r>
                <a:rPr lang="en-US" sz="1050" kern="100">
                  <a:effectLst/>
                  <a:latin typeface="Times New Roman"/>
                  <a:ea typeface="宋体"/>
                </a:rPr>
                <a:t>4</a:t>
              </a:r>
              <a:endParaRPr lang="zh-CN" sz="1050" kern="100">
                <a:effectLst/>
                <a:latin typeface="Times New Roman"/>
                <a:ea typeface="宋体"/>
              </a:endParaRPr>
            </a:p>
          </p:txBody>
        </p:sp>
        <p:sp>
          <p:nvSpPr>
            <p:cNvPr id="72" name="文本框 391"/>
            <p:cNvSpPr txBox="1"/>
            <p:nvPr/>
          </p:nvSpPr>
          <p:spPr>
            <a:xfrm>
              <a:off x="215900" y="2609850"/>
              <a:ext cx="533400" cy="254000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just">
                <a:spcAft>
                  <a:spcPts val="0"/>
                </a:spcAft>
              </a:pPr>
              <a:r>
                <a:rPr lang="zh-CN" sz="1050" kern="100">
                  <a:effectLst/>
                  <a:latin typeface="Times New Roman"/>
                  <a:ea typeface="宋体"/>
                </a:rPr>
                <a:t>返回</a:t>
              </a:r>
            </a:p>
          </p:txBody>
        </p:sp>
        <p:cxnSp>
          <p:nvCxnSpPr>
            <p:cNvPr id="73" name="直接箭头连接符 72"/>
            <p:cNvCxnSpPr/>
            <p:nvPr/>
          </p:nvCxnSpPr>
          <p:spPr>
            <a:xfrm>
              <a:off x="482600" y="88900"/>
              <a:ext cx="266700" cy="19050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直接箭头连接符 73"/>
            <p:cNvCxnSpPr/>
            <p:nvPr/>
          </p:nvCxnSpPr>
          <p:spPr>
            <a:xfrm>
              <a:off x="1504950" y="660400"/>
              <a:ext cx="273050" cy="31750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直接箭头连接符 74"/>
            <p:cNvCxnSpPr/>
            <p:nvPr/>
          </p:nvCxnSpPr>
          <p:spPr>
            <a:xfrm>
              <a:off x="2895600" y="1244600"/>
              <a:ext cx="254000" cy="33655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直接箭头连接符 75"/>
            <p:cNvCxnSpPr/>
            <p:nvPr/>
          </p:nvCxnSpPr>
          <p:spPr>
            <a:xfrm>
              <a:off x="3714750" y="1955800"/>
              <a:ext cx="0" cy="13970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直接箭头连接符 76"/>
            <p:cNvCxnSpPr/>
            <p:nvPr/>
          </p:nvCxnSpPr>
          <p:spPr>
            <a:xfrm flipH="1">
              <a:off x="2895600" y="2470150"/>
              <a:ext cx="254000" cy="27940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直接箭头连接符 77"/>
            <p:cNvCxnSpPr/>
            <p:nvPr/>
          </p:nvCxnSpPr>
          <p:spPr>
            <a:xfrm flipH="1">
              <a:off x="1543050" y="2997200"/>
              <a:ext cx="234950" cy="20955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直接箭头连接符 78"/>
            <p:cNvCxnSpPr/>
            <p:nvPr/>
          </p:nvCxnSpPr>
          <p:spPr>
            <a:xfrm flipH="1" flipV="1">
              <a:off x="609600" y="2705100"/>
              <a:ext cx="298450" cy="37465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14012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502">
        <p14:ferris dir="l"/>
      </p:transition>
    </mc:Choice>
    <mc:Fallback>
      <p:transition spd="slow" advTm="63502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矩形 58"/>
          <p:cNvSpPr/>
          <p:nvPr/>
        </p:nvSpPr>
        <p:spPr>
          <a:xfrm>
            <a:off x="2515019" y="325001"/>
            <a:ext cx="3375403" cy="384717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BACKGROUNDS</a:t>
            </a:r>
          </a:p>
        </p:txBody>
      </p:sp>
      <p:grpSp>
        <p:nvGrpSpPr>
          <p:cNvPr id="43" name="组 13"/>
          <p:cNvGrpSpPr/>
          <p:nvPr/>
        </p:nvGrpSpPr>
        <p:grpSpPr>
          <a:xfrm>
            <a:off x="9284091" y="252858"/>
            <a:ext cx="2907908" cy="574513"/>
            <a:chOff x="9284089" y="252855"/>
            <a:chExt cx="2907908" cy="574513"/>
          </a:xfrm>
        </p:grpSpPr>
        <p:grpSp>
          <p:nvGrpSpPr>
            <p:cNvPr id="44" name="组 2"/>
            <p:cNvGrpSpPr/>
            <p:nvPr/>
          </p:nvGrpSpPr>
          <p:grpSpPr>
            <a:xfrm>
              <a:off x="11454105" y="252856"/>
              <a:ext cx="737892" cy="484288"/>
              <a:chOff x="11454105" y="252856"/>
              <a:chExt cx="737892" cy="484288"/>
            </a:xfrm>
          </p:grpSpPr>
          <p:grpSp>
            <p:nvGrpSpPr>
              <p:cNvPr id="46" name="组 1"/>
              <p:cNvGrpSpPr/>
              <p:nvPr/>
            </p:nvGrpSpPr>
            <p:grpSpPr>
              <a:xfrm>
                <a:off x="12039604" y="252856"/>
                <a:ext cx="152393" cy="484287"/>
                <a:chOff x="12039604" y="252856"/>
                <a:chExt cx="152393" cy="484287"/>
              </a:xfrm>
            </p:grpSpPr>
            <p:sp>
              <p:nvSpPr>
                <p:cNvPr id="50" name="圆角矩形 49"/>
                <p:cNvSpPr/>
                <p:nvPr/>
              </p:nvSpPr>
              <p:spPr>
                <a:xfrm rot="16200000" flipV="1">
                  <a:off x="12072988" y="518121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圆角矩形 50"/>
                <p:cNvSpPr/>
                <p:nvPr/>
              </p:nvSpPr>
              <p:spPr>
                <a:xfrm rot="16200000" flipV="1">
                  <a:off x="12072988" y="618134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" name="圆角矩形 51"/>
                <p:cNvSpPr/>
                <p:nvPr/>
              </p:nvSpPr>
              <p:spPr>
                <a:xfrm rot="16200000" flipV="1">
                  <a:off x="12072988" y="321750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" name="圆角矩形 52"/>
                <p:cNvSpPr/>
                <p:nvPr/>
              </p:nvSpPr>
              <p:spPr>
                <a:xfrm rot="16200000" flipV="1">
                  <a:off x="12072988" y="42176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" name="圆角矩形 53"/>
                <p:cNvSpPr/>
                <p:nvPr/>
              </p:nvSpPr>
              <p:spPr>
                <a:xfrm rot="16200000" flipV="1">
                  <a:off x="12072987" y="21947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7" name="组合 46"/>
              <p:cNvGrpSpPr/>
              <p:nvPr/>
            </p:nvGrpSpPr>
            <p:grpSpPr>
              <a:xfrm>
                <a:off x="11454105" y="252857"/>
                <a:ext cx="491115" cy="484287"/>
                <a:chOff x="1528923" y="220268"/>
                <a:chExt cx="1284096" cy="1266241"/>
              </a:xfrm>
            </p:grpSpPr>
            <p:sp>
              <p:nvSpPr>
                <p:cNvPr id="48" name="圆角矩形 47"/>
                <p:cNvSpPr/>
                <p:nvPr/>
              </p:nvSpPr>
              <p:spPr>
                <a:xfrm rot="16200000" flipV="1">
                  <a:off x="1537850" y="211341"/>
                  <a:ext cx="1266241" cy="1284096"/>
                </a:xfrm>
                <a:prstGeom prst="roundRect">
                  <a:avLst>
                    <a:gd name="adj" fmla="val 5039"/>
                  </a:avLst>
                </a:prstGeom>
                <a:solidFill>
                  <a:schemeClr val="accent5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Freeform 96"/>
                <p:cNvSpPr>
                  <a:spLocks/>
                </p:cNvSpPr>
                <p:nvPr/>
              </p:nvSpPr>
              <p:spPr bwMode="auto">
                <a:xfrm>
                  <a:off x="1804148" y="499514"/>
                  <a:ext cx="733647" cy="707752"/>
                </a:xfrm>
                <a:custGeom>
                  <a:avLst/>
                  <a:gdLst>
                    <a:gd name="T0" fmla="*/ 184 w 216"/>
                    <a:gd name="T1" fmla="*/ 0 h 208"/>
                    <a:gd name="T2" fmla="*/ 152 w 216"/>
                    <a:gd name="T3" fmla="*/ 32 h 208"/>
                    <a:gd name="T4" fmla="*/ 154 w 216"/>
                    <a:gd name="T5" fmla="*/ 41 h 208"/>
                    <a:gd name="T6" fmla="*/ 60 w 216"/>
                    <a:gd name="T7" fmla="*/ 80 h 208"/>
                    <a:gd name="T8" fmla="*/ 32 w 216"/>
                    <a:gd name="T9" fmla="*/ 64 h 208"/>
                    <a:gd name="T10" fmla="*/ 0 w 216"/>
                    <a:gd name="T11" fmla="*/ 96 h 208"/>
                    <a:gd name="T12" fmla="*/ 32 w 216"/>
                    <a:gd name="T13" fmla="*/ 128 h 208"/>
                    <a:gd name="T14" fmla="*/ 56 w 216"/>
                    <a:gd name="T15" fmla="*/ 118 h 208"/>
                    <a:gd name="T16" fmla="*/ 116 w 216"/>
                    <a:gd name="T17" fmla="*/ 161 h 208"/>
                    <a:gd name="T18" fmla="*/ 112 w 216"/>
                    <a:gd name="T19" fmla="*/ 176 h 208"/>
                    <a:gd name="T20" fmla="*/ 144 w 216"/>
                    <a:gd name="T21" fmla="*/ 208 h 208"/>
                    <a:gd name="T22" fmla="*/ 176 w 216"/>
                    <a:gd name="T23" fmla="*/ 176 h 208"/>
                    <a:gd name="T24" fmla="*/ 144 w 216"/>
                    <a:gd name="T25" fmla="*/ 144 h 208"/>
                    <a:gd name="T26" fmla="*/ 121 w 216"/>
                    <a:gd name="T27" fmla="*/ 154 h 208"/>
                    <a:gd name="T28" fmla="*/ 61 w 216"/>
                    <a:gd name="T29" fmla="*/ 111 h 208"/>
                    <a:gd name="T30" fmla="*/ 64 w 216"/>
                    <a:gd name="T31" fmla="*/ 96 h 208"/>
                    <a:gd name="T32" fmla="*/ 63 w 216"/>
                    <a:gd name="T33" fmla="*/ 87 h 208"/>
                    <a:gd name="T34" fmla="*/ 157 w 216"/>
                    <a:gd name="T35" fmla="*/ 48 h 208"/>
                    <a:gd name="T36" fmla="*/ 184 w 216"/>
                    <a:gd name="T37" fmla="*/ 64 h 208"/>
                    <a:gd name="T38" fmla="*/ 216 w 216"/>
                    <a:gd name="T39" fmla="*/ 32 h 208"/>
                    <a:gd name="T40" fmla="*/ 184 w 216"/>
                    <a:gd name="T41" fmla="*/ 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208">
                      <a:moveTo>
                        <a:pt x="184" y="0"/>
                      </a:moveTo>
                      <a:cubicBezTo>
                        <a:pt x="167" y="0"/>
                        <a:pt x="152" y="14"/>
                        <a:pt x="152" y="32"/>
                      </a:cubicBezTo>
                      <a:cubicBezTo>
                        <a:pt x="152" y="35"/>
                        <a:pt x="153" y="38"/>
                        <a:pt x="154" y="41"/>
                      </a:cubicBezTo>
                      <a:cubicBezTo>
                        <a:pt x="60" y="80"/>
                        <a:pt x="60" y="80"/>
                        <a:pt x="60" y="80"/>
                      </a:cubicBezTo>
                      <a:cubicBezTo>
                        <a:pt x="55" y="70"/>
                        <a:pt x="44" y="64"/>
                        <a:pt x="32" y="64"/>
                      </a:cubicBezTo>
                      <a:cubicBezTo>
                        <a:pt x="15" y="64"/>
                        <a:pt x="0" y="78"/>
                        <a:pt x="0" y="96"/>
                      </a:cubicBezTo>
                      <a:cubicBezTo>
                        <a:pt x="0" y="113"/>
                        <a:pt x="15" y="128"/>
                        <a:pt x="32" y="128"/>
                      </a:cubicBezTo>
                      <a:cubicBezTo>
                        <a:pt x="42" y="128"/>
                        <a:pt x="50" y="124"/>
                        <a:pt x="56" y="118"/>
                      </a:cubicBezTo>
                      <a:cubicBezTo>
                        <a:pt x="116" y="161"/>
                        <a:pt x="116" y="161"/>
                        <a:pt x="116" y="161"/>
                      </a:cubicBezTo>
                      <a:cubicBezTo>
                        <a:pt x="114" y="165"/>
                        <a:pt x="112" y="170"/>
                        <a:pt x="112" y="176"/>
                      </a:cubicBezTo>
                      <a:cubicBezTo>
                        <a:pt x="112" y="193"/>
                        <a:pt x="127" y="208"/>
                        <a:pt x="144" y="208"/>
                      </a:cubicBezTo>
                      <a:cubicBezTo>
                        <a:pt x="162" y="208"/>
                        <a:pt x="176" y="193"/>
                        <a:pt x="176" y="176"/>
                      </a:cubicBezTo>
                      <a:cubicBezTo>
                        <a:pt x="176" y="158"/>
                        <a:pt x="162" y="144"/>
                        <a:pt x="144" y="144"/>
                      </a:cubicBezTo>
                      <a:cubicBezTo>
                        <a:pt x="135" y="144"/>
                        <a:pt x="127" y="148"/>
                        <a:pt x="121" y="154"/>
                      </a:cubicBezTo>
                      <a:cubicBezTo>
                        <a:pt x="61" y="111"/>
                        <a:pt x="61" y="111"/>
                        <a:pt x="61" y="111"/>
                      </a:cubicBezTo>
                      <a:cubicBezTo>
                        <a:pt x="63" y="107"/>
                        <a:pt x="64" y="101"/>
                        <a:pt x="64" y="96"/>
                      </a:cubicBezTo>
                      <a:cubicBezTo>
                        <a:pt x="64" y="93"/>
                        <a:pt x="64" y="90"/>
                        <a:pt x="63" y="87"/>
                      </a:cubicBezTo>
                      <a:cubicBezTo>
                        <a:pt x="157" y="48"/>
                        <a:pt x="157" y="48"/>
                        <a:pt x="157" y="48"/>
                      </a:cubicBezTo>
                      <a:cubicBezTo>
                        <a:pt x="162" y="57"/>
                        <a:pt x="173" y="64"/>
                        <a:pt x="184" y="64"/>
                      </a:cubicBezTo>
                      <a:cubicBezTo>
                        <a:pt x="202" y="64"/>
                        <a:pt x="216" y="49"/>
                        <a:pt x="216" y="32"/>
                      </a:cubicBezTo>
                      <a:cubicBezTo>
                        <a:pt x="216" y="14"/>
                        <a:pt x="20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AD1C21"/>
                    </a:solidFill>
                  </a:endParaRPr>
                </a:p>
              </p:txBody>
            </p:sp>
          </p:grpSp>
        </p:grpSp>
        <p:sp>
          <p:nvSpPr>
            <p:cNvPr id="45" name="文本框 44"/>
            <p:cNvSpPr txBox="1"/>
            <p:nvPr/>
          </p:nvSpPr>
          <p:spPr>
            <a:xfrm>
              <a:off x="9284089" y="252855"/>
              <a:ext cx="2170011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重庆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大学 软件学院 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Chongqing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</p:grpSp>
      <p:sp>
        <p:nvSpPr>
          <p:cNvPr id="62" name="矩形 61"/>
          <p:cNvSpPr/>
          <p:nvPr/>
        </p:nvSpPr>
        <p:spPr>
          <a:xfrm>
            <a:off x="3784932" y="252859"/>
            <a:ext cx="8407072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 rot="10800000" flipV="1">
            <a:off x="-5662" y="249443"/>
            <a:ext cx="484287" cy="491115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 smtClean="0"/>
              <a:t>2</a:t>
            </a:r>
            <a:endParaRPr lang="zh-CN" altLang="en-US" sz="3600" dirty="0"/>
          </a:p>
        </p:txBody>
      </p:sp>
      <p:sp>
        <p:nvSpPr>
          <p:cNvPr id="64" name="文本框 54"/>
          <p:cNvSpPr txBox="1"/>
          <p:nvPr/>
        </p:nvSpPr>
        <p:spPr>
          <a:xfrm>
            <a:off x="647719" y="267582"/>
            <a:ext cx="2875657" cy="46166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r>
              <a:rPr lang="zh-CN" altLang="en-US" sz="2400" spc="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系统设计及实现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825180" y="1297987"/>
            <a:ext cx="2822090" cy="442022"/>
            <a:chOff x="5461232" y="4784397"/>
            <a:chExt cx="2822090" cy="442022"/>
          </a:xfrm>
        </p:grpSpPr>
        <p:sp>
          <p:nvSpPr>
            <p:cNvPr id="36" name="文本框 29"/>
            <p:cNvSpPr txBox="1"/>
            <p:nvPr/>
          </p:nvSpPr>
          <p:spPr>
            <a:xfrm>
              <a:off x="6019188" y="4790981"/>
              <a:ext cx="2133913" cy="435438"/>
            </a:xfrm>
            <a:prstGeom prst="rect">
              <a:avLst/>
            </a:prstGeom>
            <a:noFill/>
          </p:spPr>
          <p:txBody>
            <a:bodyPr wrap="none" lIns="91438" tIns="45719" rIns="91438" bIns="45719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初始化中断向量表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直接连接符 36"/>
            <p:cNvCxnSpPr/>
            <p:nvPr/>
          </p:nvCxnSpPr>
          <p:spPr>
            <a:xfrm>
              <a:off x="6053855" y="5178205"/>
              <a:ext cx="2229467" cy="14627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圆角矩形 37"/>
            <p:cNvSpPr/>
            <p:nvPr/>
          </p:nvSpPr>
          <p:spPr>
            <a:xfrm rot="10800000" flipV="1">
              <a:off x="5461232" y="4784397"/>
              <a:ext cx="352120" cy="393808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algn="ctr"/>
              <a:r>
                <a:rPr lang="en-US" altLang="zh-CN" sz="2400" dirty="0" smtClean="0"/>
                <a:t>1</a:t>
              </a:r>
              <a:endParaRPr lang="zh-CN" altLang="en-US" sz="2400" dirty="0"/>
            </a:p>
          </p:txBody>
        </p:sp>
      </p:grp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7874393"/>
              </p:ext>
            </p:extLst>
          </p:nvPr>
        </p:nvGraphicFramePr>
        <p:xfrm>
          <a:off x="6099349" y="1969476"/>
          <a:ext cx="1597688" cy="3647552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597688"/>
              </a:tblGrid>
              <a:tr h="360736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复位</a:t>
                      </a:r>
                      <a:endParaRPr lang="zh-CN" altLang="en-US" dirty="0"/>
                    </a:p>
                  </a:txBody>
                  <a:tcPr/>
                </a:tc>
              </a:tr>
              <a:tr h="360736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未定义指令</a:t>
                      </a:r>
                      <a:endParaRPr lang="zh-CN" altLang="en-US" dirty="0"/>
                    </a:p>
                  </a:txBody>
                  <a:tcPr/>
                </a:tc>
              </a:tr>
              <a:tr h="360736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软件中断</a:t>
                      </a:r>
                      <a:endParaRPr lang="zh-CN" altLang="en-US" dirty="0"/>
                    </a:p>
                  </a:txBody>
                  <a:tcPr/>
                </a:tc>
              </a:tr>
              <a:tr h="360736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预取指令异常</a:t>
                      </a:r>
                      <a:endParaRPr lang="zh-CN" altLang="en-US" dirty="0"/>
                    </a:p>
                  </a:txBody>
                  <a:tcPr/>
                </a:tc>
              </a:tr>
              <a:tr h="360736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数据异常</a:t>
                      </a:r>
                      <a:endParaRPr lang="zh-CN" altLang="en-US" dirty="0"/>
                    </a:p>
                  </a:txBody>
                  <a:tcPr/>
                </a:tc>
              </a:tr>
              <a:tr h="360736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保留</a:t>
                      </a:r>
                      <a:endParaRPr lang="zh-CN" altLang="en-US" dirty="0"/>
                    </a:p>
                  </a:txBody>
                  <a:tcPr/>
                </a:tc>
              </a:tr>
              <a:tr h="360736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中断</a:t>
                      </a:r>
                      <a:r>
                        <a:rPr lang="en-US" altLang="zh-CN" dirty="0" smtClean="0"/>
                        <a:t>(IRQ)</a:t>
                      </a:r>
                      <a:endParaRPr lang="zh-CN" altLang="en-US" dirty="0"/>
                    </a:p>
                  </a:txBody>
                  <a:tcPr/>
                </a:tc>
              </a:tr>
              <a:tr h="360736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快速中断</a:t>
                      </a:r>
                      <a:r>
                        <a:rPr lang="en-US" altLang="zh-CN" dirty="0" smtClean="0"/>
                        <a:t>(FIQ)</a:t>
                      </a:r>
                      <a:endParaRPr lang="zh-CN" altLang="en-US" dirty="0"/>
                    </a:p>
                  </a:txBody>
                  <a:tcPr/>
                </a:tc>
              </a:tr>
              <a:tr h="72147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…………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6541475" y="1489832"/>
            <a:ext cx="803869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内存</a:t>
            </a:r>
            <a:endParaRPr lang="zh-CN" alt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8623158" y="1506747"/>
            <a:ext cx="803869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地址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0503875" y="1489831"/>
            <a:ext cx="803869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模式</a:t>
            </a: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0757351"/>
              </p:ext>
            </p:extLst>
          </p:nvPr>
        </p:nvGraphicFramePr>
        <p:xfrm>
          <a:off x="8740209" y="1983916"/>
          <a:ext cx="1087763" cy="29260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87763"/>
              </a:tblGrid>
              <a:tr h="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0x0</a:t>
                      </a:r>
                      <a:endParaRPr lang="zh-CN" altLang="en-US" dirty="0"/>
                    </a:p>
                  </a:txBody>
                  <a:tcPr/>
                </a:tc>
              </a:tr>
              <a:tr h="32514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0x4</a:t>
                      </a:r>
                      <a:endParaRPr lang="zh-CN" altLang="en-US" dirty="0"/>
                    </a:p>
                  </a:txBody>
                  <a:tcPr/>
                </a:tc>
              </a:tr>
              <a:tr h="32514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0x8</a:t>
                      </a:r>
                      <a:endParaRPr lang="zh-CN" altLang="en-US" dirty="0"/>
                    </a:p>
                  </a:txBody>
                  <a:tcPr/>
                </a:tc>
              </a:tr>
              <a:tr h="32514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0xC</a:t>
                      </a:r>
                      <a:endParaRPr lang="zh-CN" altLang="en-US" dirty="0"/>
                    </a:p>
                  </a:txBody>
                  <a:tcPr/>
                </a:tc>
              </a:tr>
              <a:tr h="32514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0x10</a:t>
                      </a:r>
                      <a:endParaRPr lang="zh-CN" altLang="en-US" dirty="0"/>
                    </a:p>
                  </a:txBody>
                  <a:tcPr/>
                </a:tc>
              </a:tr>
              <a:tr h="32514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0x14</a:t>
                      </a:r>
                      <a:endParaRPr lang="zh-CN" altLang="en-US" dirty="0"/>
                    </a:p>
                  </a:txBody>
                  <a:tcPr/>
                </a:tc>
              </a:tr>
              <a:tr h="32514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0x18</a:t>
                      </a:r>
                      <a:endParaRPr lang="zh-CN" altLang="en-US" dirty="0"/>
                    </a:p>
                  </a:txBody>
                  <a:tcPr/>
                </a:tc>
              </a:tr>
              <a:tr h="32514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0x1C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5" name="表格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8810673"/>
              </p:ext>
            </p:extLst>
          </p:nvPr>
        </p:nvGraphicFramePr>
        <p:xfrm>
          <a:off x="10471606" y="1995640"/>
          <a:ext cx="1087763" cy="29260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87763"/>
              </a:tblGrid>
              <a:tr h="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SVC</a:t>
                      </a:r>
                      <a:endParaRPr lang="zh-CN" altLang="en-US" dirty="0"/>
                    </a:p>
                  </a:txBody>
                  <a:tcPr/>
                </a:tc>
              </a:tr>
              <a:tr h="32514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UND</a:t>
                      </a:r>
                      <a:endParaRPr lang="zh-CN" altLang="en-US" dirty="0"/>
                    </a:p>
                  </a:txBody>
                  <a:tcPr/>
                </a:tc>
              </a:tr>
              <a:tr h="32514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SVC</a:t>
                      </a:r>
                      <a:endParaRPr lang="zh-CN" altLang="en-US" dirty="0"/>
                    </a:p>
                  </a:txBody>
                  <a:tcPr/>
                </a:tc>
              </a:tr>
              <a:tr h="32514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ABT</a:t>
                      </a:r>
                      <a:endParaRPr lang="zh-CN" altLang="en-US" dirty="0"/>
                    </a:p>
                  </a:txBody>
                  <a:tcPr/>
                </a:tc>
              </a:tr>
              <a:tr h="32514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ABT</a:t>
                      </a:r>
                      <a:endParaRPr lang="zh-CN" altLang="en-US" dirty="0"/>
                    </a:p>
                  </a:txBody>
                  <a:tcPr/>
                </a:tc>
              </a:tr>
              <a:tr h="325146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32514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IRQ</a:t>
                      </a:r>
                      <a:endParaRPr lang="zh-CN" altLang="en-US" dirty="0"/>
                    </a:p>
                  </a:txBody>
                  <a:tcPr/>
                </a:tc>
              </a:tr>
              <a:tr h="325146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FIQ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8" name="圆角矩形 57"/>
          <p:cNvSpPr/>
          <p:nvPr/>
        </p:nvSpPr>
        <p:spPr>
          <a:xfrm>
            <a:off x="785546" y="2241117"/>
            <a:ext cx="5002303" cy="3385960"/>
          </a:xfrm>
          <a:prstGeom prst="roundRect">
            <a:avLst>
              <a:gd name="adj" fmla="val 0"/>
            </a:avLst>
          </a:prstGeom>
          <a:solidFill>
            <a:srgbClr val="447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66" name="TextBox 65"/>
          <p:cNvSpPr txBox="1"/>
          <p:nvPr/>
        </p:nvSpPr>
        <p:spPr>
          <a:xfrm>
            <a:off x="910807" y="2459423"/>
            <a:ext cx="446898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       当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中断或异常发生的时候，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CPU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自动将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PC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指向一个特定的地址，这个地址就是中断向量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表，在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EPOS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中，中断向量表的开始地址是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0x00000000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10808" y="4029389"/>
            <a:ext cx="461578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       中断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向量表包含了一系列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的指令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操作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PC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寄存器（即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B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MOV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LDR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）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, 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这些指令会导致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CPU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跳转到一个特定的位置，可以处理特定的异常或中断。</a:t>
            </a:r>
          </a:p>
        </p:txBody>
      </p:sp>
    </p:spTree>
    <p:extLst>
      <p:ext uri="{BB962C8B-B14F-4D97-AF65-F5344CB8AC3E}">
        <p14:creationId xmlns:p14="http://schemas.microsoft.com/office/powerpoint/2010/main" val="412611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672">
        <p14:ferris dir="l"/>
      </p:transition>
    </mc:Choice>
    <mc:Fallback>
      <p:transition spd="slow" advTm="66672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矩形 58"/>
          <p:cNvSpPr/>
          <p:nvPr/>
        </p:nvSpPr>
        <p:spPr>
          <a:xfrm>
            <a:off x="2515019" y="325001"/>
            <a:ext cx="3375403" cy="384717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BACKGROUNDS</a:t>
            </a:r>
          </a:p>
        </p:txBody>
      </p:sp>
      <p:grpSp>
        <p:nvGrpSpPr>
          <p:cNvPr id="43" name="组 13"/>
          <p:cNvGrpSpPr/>
          <p:nvPr/>
        </p:nvGrpSpPr>
        <p:grpSpPr>
          <a:xfrm>
            <a:off x="9284091" y="252858"/>
            <a:ext cx="2907908" cy="574513"/>
            <a:chOff x="9284089" y="252855"/>
            <a:chExt cx="2907908" cy="574513"/>
          </a:xfrm>
        </p:grpSpPr>
        <p:grpSp>
          <p:nvGrpSpPr>
            <p:cNvPr id="44" name="组 2"/>
            <p:cNvGrpSpPr/>
            <p:nvPr/>
          </p:nvGrpSpPr>
          <p:grpSpPr>
            <a:xfrm>
              <a:off x="11454105" y="252856"/>
              <a:ext cx="737892" cy="484288"/>
              <a:chOff x="11454105" y="252856"/>
              <a:chExt cx="737892" cy="484288"/>
            </a:xfrm>
          </p:grpSpPr>
          <p:grpSp>
            <p:nvGrpSpPr>
              <p:cNvPr id="46" name="组 1"/>
              <p:cNvGrpSpPr/>
              <p:nvPr/>
            </p:nvGrpSpPr>
            <p:grpSpPr>
              <a:xfrm>
                <a:off x="12039604" y="252856"/>
                <a:ext cx="152393" cy="484287"/>
                <a:chOff x="12039604" y="252856"/>
                <a:chExt cx="152393" cy="484287"/>
              </a:xfrm>
            </p:grpSpPr>
            <p:sp>
              <p:nvSpPr>
                <p:cNvPr id="50" name="圆角矩形 49"/>
                <p:cNvSpPr/>
                <p:nvPr/>
              </p:nvSpPr>
              <p:spPr>
                <a:xfrm rot="16200000" flipV="1">
                  <a:off x="12072988" y="518121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圆角矩形 50"/>
                <p:cNvSpPr/>
                <p:nvPr/>
              </p:nvSpPr>
              <p:spPr>
                <a:xfrm rot="16200000" flipV="1">
                  <a:off x="12072988" y="618134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" name="圆角矩形 51"/>
                <p:cNvSpPr/>
                <p:nvPr/>
              </p:nvSpPr>
              <p:spPr>
                <a:xfrm rot="16200000" flipV="1">
                  <a:off x="12072988" y="321750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" name="圆角矩形 52"/>
                <p:cNvSpPr/>
                <p:nvPr/>
              </p:nvSpPr>
              <p:spPr>
                <a:xfrm rot="16200000" flipV="1">
                  <a:off x="12072988" y="42176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" name="圆角矩形 53"/>
                <p:cNvSpPr/>
                <p:nvPr/>
              </p:nvSpPr>
              <p:spPr>
                <a:xfrm rot="16200000" flipV="1">
                  <a:off x="12072987" y="21947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7" name="组合 46"/>
              <p:cNvGrpSpPr/>
              <p:nvPr/>
            </p:nvGrpSpPr>
            <p:grpSpPr>
              <a:xfrm>
                <a:off x="11454105" y="252857"/>
                <a:ext cx="491115" cy="484287"/>
                <a:chOff x="1528923" y="220268"/>
                <a:chExt cx="1284096" cy="1266241"/>
              </a:xfrm>
            </p:grpSpPr>
            <p:sp>
              <p:nvSpPr>
                <p:cNvPr id="48" name="圆角矩形 47"/>
                <p:cNvSpPr/>
                <p:nvPr/>
              </p:nvSpPr>
              <p:spPr>
                <a:xfrm rot="16200000" flipV="1">
                  <a:off x="1537850" y="211341"/>
                  <a:ext cx="1266241" cy="1284096"/>
                </a:xfrm>
                <a:prstGeom prst="roundRect">
                  <a:avLst>
                    <a:gd name="adj" fmla="val 5039"/>
                  </a:avLst>
                </a:prstGeom>
                <a:solidFill>
                  <a:schemeClr val="accent5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Freeform 96"/>
                <p:cNvSpPr>
                  <a:spLocks/>
                </p:cNvSpPr>
                <p:nvPr/>
              </p:nvSpPr>
              <p:spPr bwMode="auto">
                <a:xfrm>
                  <a:off x="1804148" y="499514"/>
                  <a:ext cx="733647" cy="707752"/>
                </a:xfrm>
                <a:custGeom>
                  <a:avLst/>
                  <a:gdLst>
                    <a:gd name="T0" fmla="*/ 184 w 216"/>
                    <a:gd name="T1" fmla="*/ 0 h 208"/>
                    <a:gd name="T2" fmla="*/ 152 w 216"/>
                    <a:gd name="T3" fmla="*/ 32 h 208"/>
                    <a:gd name="T4" fmla="*/ 154 w 216"/>
                    <a:gd name="T5" fmla="*/ 41 h 208"/>
                    <a:gd name="T6" fmla="*/ 60 w 216"/>
                    <a:gd name="T7" fmla="*/ 80 h 208"/>
                    <a:gd name="T8" fmla="*/ 32 w 216"/>
                    <a:gd name="T9" fmla="*/ 64 h 208"/>
                    <a:gd name="T10" fmla="*/ 0 w 216"/>
                    <a:gd name="T11" fmla="*/ 96 h 208"/>
                    <a:gd name="T12" fmla="*/ 32 w 216"/>
                    <a:gd name="T13" fmla="*/ 128 h 208"/>
                    <a:gd name="T14" fmla="*/ 56 w 216"/>
                    <a:gd name="T15" fmla="*/ 118 h 208"/>
                    <a:gd name="T16" fmla="*/ 116 w 216"/>
                    <a:gd name="T17" fmla="*/ 161 h 208"/>
                    <a:gd name="T18" fmla="*/ 112 w 216"/>
                    <a:gd name="T19" fmla="*/ 176 h 208"/>
                    <a:gd name="T20" fmla="*/ 144 w 216"/>
                    <a:gd name="T21" fmla="*/ 208 h 208"/>
                    <a:gd name="T22" fmla="*/ 176 w 216"/>
                    <a:gd name="T23" fmla="*/ 176 h 208"/>
                    <a:gd name="T24" fmla="*/ 144 w 216"/>
                    <a:gd name="T25" fmla="*/ 144 h 208"/>
                    <a:gd name="T26" fmla="*/ 121 w 216"/>
                    <a:gd name="T27" fmla="*/ 154 h 208"/>
                    <a:gd name="T28" fmla="*/ 61 w 216"/>
                    <a:gd name="T29" fmla="*/ 111 h 208"/>
                    <a:gd name="T30" fmla="*/ 64 w 216"/>
                    <a:gd name="T31" fmla="*/ 96 h 208"/>
                    <a:gd name="T32" fmla="*/ 63 w 216"/>
                    <a:gd name="T33" fmla="*/ 87 h 208"/>
                    <a:gd name="T34" fmla="*/ 157 w 216"/>
                    <a:gd name="T35" fmla="*/ 48 h 208"/>
                    <a:gd name="T36" fmla="*/ 184 w 216"/>
                    <a:gd name="T37" fmla="*/ 64 h 208"/>
                    <a:gd name="T38" fmla="*/ 216 w 216"/>
                    <a:gd name="T39" fmla="*/ 32 h 208"/>
                    <a:gd name="T40" fmla="*/ 184 w 216"/>
                    <a:gd name="T41" fmla="*/ 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208">
                      <a:moveTo>
                        <a:pt x="184" y="0"/>
                      </a:moveTo>
                      <a:cubicBezTo>
                        <a:pt x="167" y="0"/>
                        <a:pt x="152" y="14"/>
                        <a:pt x="152" y="32"/>
                      </a:cubicBezTo>
                      <a:cubicBezTo>
                        <a:pt x="152" y="35"/>
                        <a:pt x="153" y="38"/>
                        <a:pt x="154" y="41"/>
                      </a:cubicBezTo>
                      <a:cubicBezTo>
                        <a:pt x="60" y="80"/>
                        <a:pt x="60" y="80"/>
                        <a:pt x="60" y="80"/>
                      </a:cubicBezTo>
                      <a:cubicBezTo>
                        <a:pt x="55" y="70"/>
                        <a:pt x="44" y="64"/>
                        <a:pt x="32" y="64"/>
                      </a:cubicBezTo>
                      <a:cubicBezTo>
                        <a:pt x="15" y="64"/>
                        <a:pt x="0" y="78"/>
                        <a:pt x="0" y="96"/>
                      </a:cubicBezTo>
                      <a:cubicBezTo>
                        <a:pt x="0" y="113"/>
                        <a:pt x="15" y="128"/>
                        <a:pt x="32" y="128"/>
                      </a:cubicBezTo>
                      <a:cubicBezTo>
                        <a:pt x="42" y="128"/>
                        <a:pt x="50" y="124"/>
                        <a:pt x="56" y="118"/>
                      </a:cubicBezTo>
                      <a:cubicBezTo>
                        <a:pt x="116" y="161"/>
                        <a:pt x="116" y="161"/>
                        <a:pt x="116" y="161"/>
                      </a:cubicBezTo>
                      <a:cubicBezTo>
                        <a:pt x="114" y="165"/>
                        <a:pt x="112" y="170"/>
                        <a:pt x="112" y="176"/>
                      </a:cubicBezTo>
                      <a:cubicBezTo>
                        <a:pt x="112" y="193"/>
                        <a:pt x="127" y="208"/>
                        <a:pt x="144" y="208"/>
                      </a:cubicBezTo>
                      <a:cubicBezTo>
                        <a:pt x="162" y="208"/>
                        <a:pt x="176" y="193"/>
                        <a:pt x="176" y="176"/>
                      </a:cubicBezTo>
                      <a:cubicBezTo>
                        <a:pt x="176" y="158"/>
                        <a:pt x="162" y="144"/>
                        <a:pt x="144" y="144"/>
                      </a:cubicBezTo>
                      <a:cubicBezTo>
                        <a:pt x="135" y="144"/>
                        <a:pt x="127" y="148"/>
                        <a:pt x="121" y="154"/>
                      </a:cubicBezTo>
                      <a:cubicBezTo>
                        <a:pt x="61" y="111"/>
                        <a:pt x="61" y="111"/>
                        <a:pt x="61" y="111"/>
                      </a:cubicBezTo>
                      <a:cubicBezTo>
                        <a:pt x="63" y="107"/>
                        <a:pt x="64" y="101"/>
                        <a:pt x="64" y="96"/>
                      </a:cubicBezTo>
                      <a:cubicBezTo>
                        <a:pt x="64" y="93"/>
                        <a:pt x="64" y="90"/>
                        <a:pt x="63" y="87"/>
                      </a:cubicBezTo>
                      <a:cubicBezTo>
                        <a:pt x="157" y="48"/>
                        <a:pt x="157" y="48"/>
                        <a:pt x="157" y="48"/>
                      </a:cubicBezTo>
                      <a:cubicBezTo>
                        <a:pt x="162" y="57"/>
                        <a:pt x="173" y="64"/>
                        <a:pt x="184" y="64"/>
                      </a:cubicBezTo>
                      <a:cubicBezTo>
                        <a:pt x="202" y="64"/>
                        <a:pt x="216" y="49"/>
                        <a:pt x="216" y="32"/>
                      </a:cubicBezTo>
                      <a:cubicBezTo>
                        <a:pt x="216" y="14"/>
                        <a:pt x="20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AD1C21"/>
                    </a:solidFill>
                  </a:endParaRPr>
                </a:p>
              </p:txBody>
            </p:sp>
          </p:grpSp>
        </p:grpSp>
        <p:sp>
          <p:nvSpPr>
            <p:cNvPr id="45" name="文本框 44"/>
            <p:cNvSpPr txBox="1"/>
            <p:nvPr/>
          </p:nvSpPr>
          <p:spPr>
            <a:xfrm>
              <a:off x="9284089" y="252855"/>
              <a:ext cx="2170011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重庆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大学 软件学院 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Chongqing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</p:grpSp>
      <p:sp>
        <p:nvSpPr>
          <p:cNvPr id="62" name="矩形 61"/>
          <p:cNvSpPr/>
          <p:nvPr/>
        </p:nvSpPr>
        <p:spPr>
          <a:xfrm>
            <a:off x="3784932" y="252859"/>
            <a:ext cx="8407072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 rot="10800000" flipV="1">
            <a:off x="-5662" y="249443"/>
            <a:ext cx="484287" cy="491115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 smtClean="0"/>
              <a:t>2</a:t>
            </a:r>
            <a:endParaRPr lang="zh-CN" altLang="en-US" sz="3600" dirty="0"/>
          </a:p>
        </p:txBody>
      </p:sp>
      <p:sp>
        <p:nvSpPr>
          <p:cNvPr id="64" name="文本框 54"/>
          <p:cNvSpPr txBox="1"/>
          <p:nvPr/>
        </p:nvSpPr>
        <p:spPr>
          <a:xfrm>
            <a:off x="647719" y="267582"/>
            <a:ext cx="2875657" cy="46166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r>
              <a:rPr lang="zh-CN" altLang="en-US" sz="2400" spc="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系统设计及实现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825180" y="1297987"/>
            <a:ext cx="2822090" cy="442022"/>
            <a:chOff x="5461232" y="4784397"/>
            <a:chExt cx="2822090" cy="442022"/>
          </a:xfrm>
        </p:grpSpPr>
        <p:sp>
          <p:nvSpPr>
            <p:cNvPr id="36" name="文本框 29"/>
            <p:cNvSpPr txBox="1"/>
            <p:nvPr/>
          </p:nvSpPr>
          <p:spPr>
            <a:xfrm>
              <a:off x="6019188" y="4790981"/>
              <a:ext cx="1402944" cy="435438"/>
            </a:xfrm>
            <a:prstGeom prst="rect">
              <a:avLst/>
            </a:prstGeom>
            <a:noFill/>
          </p:spPr>
          <p:txBody>
            <a:bodyPr wrap="none" lIns="91438" tIns="45719" rIns="91438" bIns="45719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非嵌套中断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直接连接符 36"/>
            <p:cNvCxnSpPr/>
            <p:nvPr/>
          </p:nvCxnSpPr>
          <p:spPr>
            <a:xfrm>
              <a:off x="6053855" y="5178205"/>
              <a:ext cx="2229467" cy="14627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圆角矩形 37"/>
            <p:cNvSpPr/>
            <p:nvPr/>
          </p:nvSpPr>
          <p:spPr>
            <a:xfrm rot="10800000" flipV="1">
              <a:off x="5461232" y="4784397"/>
              <a:ext cx="352120" cy="393808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algn="ctr"/>
              <a:r>
                <a:rPr lang="en-US" altLang="zh-CN" sz="2400" dirty="0" smtClean="0"/>
                <a:t>2</a:t>
              </a:r>
              <a:endParaRPr lang="zh-CN" altLang="en-US" sz="2400" dirty="0"/>
            </a:p>
          </p:txBody>
        </p:sp>
      </p:grpSp>
      <p:sp>
        <p:nvSpPr>
          <p:cNvPr id="58" name="圆角矩形 57"/>
          <p:cNvSpPr/>
          <p:nvPr/>
        </p:nvSpPr>
        <p:spPr>
          <a:xfrm>
            <a:off x="785546" y="2241117"/>
            <a:ext cx="5002303" cy="3385960"/>
          </a:xfrm>
          <a:prstGeom prst="roundRect">
            <a:avLst>
              <a:gd name="adj" fmla="val 0"/>
            </a:avLst>
          </a:prstGeom>
          <a:solidFill>
            <a:srgbClr val="447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66" name="TextBox 65"/>
          <p:cNvSpPr txBox="1"/>
          <p:nvPr/>
        </p:nvSpPr>
        <p:spPr>
          <a:xfrm>
            <a:off x="910807" y="2459423"/>
            <a:ext cx="4468989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      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在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中断发生时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，首先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要保存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R0~R4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R14(LR)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，当处理完中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断后以便于恢复正常程序执行。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10807" y="3575447"/>
            <a:ext cx="461578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       中断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发生时，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CPU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自动将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PC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寄存器的值保存在中断模式下的私有寄存器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LR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中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。由于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CPU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采用三级流水线取指，所以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PC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寄存器存放的是不当前正在执行的指令，所以在中断恢复的时候不能将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LR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寄存器的值直接赋值给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PC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寄存器。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5150587"/>
              </p:ext>
            </p:extLst>
          </p:nvPr>
        </p:nvGraphicFramePr>
        <p:xfrm>
          <a:off x="5995684" y="2241117"/>
          <a:ext cx="5949538" cy="21945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89061"/>
                <a:gridCol w="1245600"/>
                <a:gridCol w="3114877"/>
              </a:tblGrid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中断</a:t>
                      </a:r>
                      <a:endParaRPr lang="zh-CN" sz="1400" kern="100" dirty="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地址</a:t>
                      </a:r>
                      <a:endParaRPr lang="zh-CN" sz="1400" kern="100" dirty="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说明</a:t>
                      </a:r>
                      <a:endParaRPr lang="zh-CN" sz="1400" kern="100" dirty="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复位</a:t>
                      </a:r>
                      <a:endParaRPr lang="zh-CN" sz="1400" kern="10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无</a:t>
                      </a:r>
                      <a:endParaRPr lang="zh-CN" sz="1400" kern="10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未定义复位时的</a:t>
                      </a:r>
                      <a:r>
                        <a:rPr lang="en-US" sz="1800" kern="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LR</a:t>
                      </a:r>
                      <a:endParaRPr lang="zh-CN" sz="1400" kern="100" dirty="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未定义指令</a:t>
                      </a:r>
                      <a:endParaRPr lang="zh-CN" sz="1400" kern="10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LR</a:t>
                      </a:r>
                      <a:endParaRPr lang="zh-CN" sz="1400" kern="10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指向未定义指令的下一条指令</a:t>
                      </a:r>
                      <a:endParaRPr lang="zh-CN" sz="1400" kern="100" dirty="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软件中断</a:t>
                      </a:r>
                      <a:endParaRPr lang="zh-CN" sz="1400" kern="10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LR</a:t>
                      </a:r>
                      <a:endParaRPr lang="zh-CN" sz="1400" kern="10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指向软中断的下一条指令</a:t>
                      </a:r>
                      <a:endParaRPr lang="zh-CN" sz="1400" kern="100" dirty="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预取指令异常</a:t>
                      </a:r>
                      <a:endParaRPr lang="zh-CN" sz="1400" kern="10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LR-4</a:t>
                      </a:r>
                      <a:endParaRPr lang="zh-CN" sz="1400" kern="10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指向预取异常的下一条指令</a:t>
                      </a:r>
                      <a:endParaRPr lang="zh-CN" sz="1400" kern="100" dirty="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数据异常</a:t>
                      </a:r>
                      <a:endParaRPr lang="zh-CN" sz="1400" kern="10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LR-8</a:t>
                      </a:r>
                      <a:endParaRPr lang="zh-CN" sz="1400" kern="10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指向数据异常的下一条指令</a:t>
                      </a:r>
                      <a:endParaRPr lang="zh-CN" sz="1400" kern="100" dirty="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中断</a:t>
                      </a:r>
                      <a:endParaRPr lang="zh-CN" sz="1400" kern="10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LR-4</a:t>
                      </a:r>
                      <a:endParaRPr lang="zh-CN" sz="1400" kern="10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指向被中断的下一条指令</a:t>
                      </a:r>
                      <a:endParaRPr lang="zh-CN" sz="1400" kern="100" dirty="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快速中断</a:t>
                      </a:r>
                      <a:endParaRPr lang="zh-CN" sz="1400" kern="10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LR-4</a:t>
                      </a:r>
                      <a:endParaRPr lang="zh-CN" sz="1400" kern="10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0" dirty="0"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指向被快速中断的下一条指令</a:t>
                      </a:r>
                      <a:endParaRPr lang="zh-CN" sz="1400" kern="100" dirty="0">
                        <a:effectLst/>
                        <a:latin typeface="微软雅黑" pitchFamily="34" charset="-122"/>
                        <a:ea typeface="微软雅黑" pitchFamily="34" charset="-122"/>
                        <a:cs typeface="FreeSans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1383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6">
        <p14:ferris dir="l"/>
      </p:transition>
    </mc:Choice>
    <mc:Fallback>
      <p:transition spd="slow" advTm="526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圆角矩形 19"/>
          <p:cNvSpPr/>
          <p:nvPr/>
        </p:nvSpPr>
        <p:spPr>
          <a:xfrm>
            <a:off x="1840822" y="2833045"/>
            <a:ext cx="2259019" cy="2236715"/>
          </a:xfrm>
          <a:prstGeom prst="ellipse">
            <a:avLst/>
          </a:prstGeom>
          <a:solidFill>
            <a:srgbClr val="4472C4">
              <a:alpha val="3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>
              <a:lnSpc>
                <a:spcPct val="130000"/>
              </a:lnSpc>
            </a:pPr>
            <a:endParaRPr lang="zh-CN" altLang="en-US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2020926" y="2543480"/>
            <a:ext cx="2418483" cy="2515367"/>
            <a:chOff x="4721608" y="1835707"/>
            <a:chExt cx="1879634" cy="1954931"/>
          </a:xfrm>
          <a:solidFill>
            <a:srgbClr val="4472C4">
              <a:alpha val="39000"/>
            </a:srgbClr>
          </a:solidFill>
        </p:grpSpPr>
        <p:sp>
          <p:nvSpPr>
            <p:cNvPr id="20" name="圆角矩形 19"/>
            <p:cNvSpPr/>
            <p:nvPr/>
          </p:nvSpPr>
          <p:spPr>
            <a:xfrm>
              <a:off x="4721608" y="1835707"/>
              <a:ext cx="1755699" cy="17383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4845543" y="2052274"/>
              <a:ext cx="1755699" cy="17383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2288593" y="3544468"/>
            <a:ext cx="1723683" cy="597919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多任务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2515019" y="325001"/>
            <a:ext cx="3375403" cy="384717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BACKGROUNDS</a:t>
            </a:r>
          </a:p>
        </p:txBody>
      </p:sp>
      <p:grpSp>
        <p:nvGrpSpPr>
          <p:cNvPr id="43" name="组 13"/>
          <p:cNvGrpSpPr/>
          <p:nvPr/>
        </p:nvGrpSpPr>
        <p:grpSpPr>
          <a:xfrm>
            <a:off x="9284091" y="252858"/>
            <a:ext cx="2907908" cy="574513"/>
            <a:chOff x="9284089" y="252855"/>
            <a:chExt cx="2907908" cy="574513"/>
          </a:xfrm>
        </p:grpSpPr>
        <p:grpSp>
          <p:nvGrpSpPr>
            <p:cNvPr id="44" name="组 2"/>
            <p:cNvGrpSpPr/>
            <p:nvPr/>
          </p:nvGrpSpPr>
          <p:grpSpPr>
            <a:xfrm>
              <a:off x="11454105" y="252856"/>
              <a:ext cx="737892" cy="484288"/>
              <a:chOff x="11454105" y="252856"/>
              <a:chExt cx="737892" cy="484288"/>
            </a:xfrm>
          </p:grpSpPr>
          <p:grpSp>
            <p:nvGrpSpPr>
              <p:cNvPr id="46" name="组 1"/>
              <p:cNvGrpSpPr/>
              <p:nvPr/>
            </p:nvGrpSpPr>
            <p:grpSpPr>
              <a:xfrm>
                <a:off x="12039604" y="252856"/>
                <a:ext cx="152393" cy="484287"/>
                <a:chOff x="12039604" y="252856"/>
                <a:chExt cx="152393" cy="484287"/>
              </a:xfrm>
            </p:grpSpPr>
            <p:sp>
              <p:nvSpPr>
                <p:cNvPr id="50" name="圆角矩形 49"/>
                <p:cNvSpPr/>
                <p:nvPr/>
              </p:nvSpPr>
              <p:spPr>
                <a:xfrm rot="16200000" flipV="1">
                  <a:off x="12072988" y="518121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圆角矩形 50"/>
                <p:cNvSpPr/>
                <p:nvPr/>
              </p:nvSpPr>
              <p:spPr>
                <a:xfrm rot="16200000" flipV="1">
                  <a:off x="12072988" y="618134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" name="圆角矩形 51"/>
                <p:cNvSpPr/>
                <p:nvPr/>
              </p:nvSpPr>
              <p:spPr>
                <a:xfrm rot="16200000" flipV="1">
                  <a:off x="12072988" y="321750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" name="圆角矩形 52"/>
                <p:cNvSpPr/>
                <p:nvPr/>
              </p:nvSpPr>
              <p:spPr>
                <a:xfrm rot="16200000" flipV="1">
                  <a:off x="12072988" y="42176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" name="圆角矩形 53"/>
                <p:cNvSpPr/>
                <p:nvPr/>
              </p:nvSpPr>
              <p:spPr>
                <a:xfrm rot="16200000" flipV="1">
                  <a:off x="12072987" y="21947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7" name="组合 46"/>
              <p:cNvGrpSpPr/>
              <p:nvPr/>
            </p:nvGrpSpPr>
            <p:grpSpPr>
              <a:xfrm>
                <a:off x="11454105" y="252857"/>
                <a:ext cx="491115" cy="484287"/>
                <a:chOff x="1528923" y="220268"/>
                <a:chExt cx="1284096" cy="1266241"/>
              </a:xfrm>
            </p:grpSpPr>
            <p:sp>
              <p:nvSpPr>
                <p:cNvPr id="48" name="圆角矩形 47"/>
                <p:cNvSpPr/>
                <p:nvPr/>
              </p:nvSpPr>
              <p:spPr>
                <a:xfrm rot="16200000" flipV="1">
                  <a:off x="1537850" y="211341"/>
                  <a:ext cx="1266241" cy="1284096"/>
                </a:xfrm>
                <a:prstGeom prst="roundRect">
                  <a:avLst>
                    <a:gd name="adj" fmla="val 5039"/>
                  </a:avLst>
                </a:prstGeom>
                <a:solidFill>
                  <a:schemeClr val="accent5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Freeform 96"/>
                <p:cNvSpPr>
                  <a:spLocks/>
                </p:cNvSpPr>
                <p:nvPr/>
              </p:nvSpPr>
              <p:spPr bwMode="auto">
                <a:xfrm>
                  <a:off x="1804148" y="499514"/>
                  <a:ext cx="733647" cy="707752"/>
                </a:xfrm>
                <a:custGeom>
                  <a:avLst/>
                  <a:gdLst>
                    <a:gd name="T0" fmla="*/ 184 w 216"/>
                    <a:gd name="T1" fmla="*/ 0 h 208"/>
                    <a:gd name="T2" fmla="*/ 152 w 216"/>
                    <a:gd name="T3" fmla="*/ 32 h 208"/>
                    <a:gd name="T4" fmla="*/ 154 w 216"/>
                    <a:gd name="T5" fmla="*/ 41 h 208"/>
                    <a:gd name="T6" fmla="*/ 60 w 216"/>
                    <a:gd name="T7" fmla="*/ 80 h 208"/>
                    <a:gd name="T8" fmla="*/ 32 w 216"/>
                    <a:gd name="T9" fmla="*/ 64 h 208"/>
                    <a:gd name="T10" fmla="*/ 0 w 216"/>
                    <a:gd name="T11" fmla="*/ 96 h 208"/>
                    <a:gd name="T12" fmla="*/ 32 w 216"/>
                    <a:gd name="T13" fmla="*/ 128 h 208"/>
                    <a:gd name="T14" fmla="*/ 56 w 216"/>
                    <a:gd name="T15" fmla="*/ 118 h 208"/>
                    <a:gd name="T16" fmla="*/ 116 w 216"/>
                    <a:gd name="T17" fmla="*/ 161 h 208"/>
                    <a:gd name="T18" fmla="*/ 112 w 216"/>
                    <a:gd name="T19" fmla="*/ 176 h 208"/>
                    <a:gd name="T20" fmla="*/ 144 w 216"/>
                    <a:gd name="T21" fmla="*/ 208 h 208"/>
                    <a:gd name="T22" fmla="*/ 176 w 216"/>
                    <a:gd name="T23" fmla="*/ 176 h 208"/>
                    <a:gd name="T24" fmla="*/ 144 w 216"/>
                    <a:gd name="T25" fmla="*/ 144 h 208"/>
                    <a:gd name="T26" fmla="*/ 121 w 216"/>
                    <a:gd name="T27" fmla="*/ 154 h 208"/>
                    <a:gd name="T28" fmla="*/ 61 w 216"/>
                    <a:gd name="T29" fmla="*/ 111 h 208"/>
                    <a:gd name="T30" fmla="*/ 64 w 216"/>
                    <a:gd name="T31" fmla="*/ 96 h 208"/>
                    <a:gd name="T32" fmla="*/ 63 w 216"/>
                    <a:gd name="T33" fmla="*/ 87 h 208"/>
                    <a:gd name="T34" fmla="*/ 157 w 216"/>
                    <a:gd name="T35" fmla="*/ 48 h 208"/>
                    <a:gd name="T36" fmla="*/ 184 w 216"/>
                    <a:gd name="T37" fmla="*/ 64 h 208"/>
                    <a:gd name="T38" fmla="*/ 216 w 216"/>
                    <a:gd name="T39" fmla="*/ 32 h 208"/>
                    <a:gd name="T40" fmla="*/ 184 w 216"/>
                    <a:gd name="T41" fmla="*/ 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208">
                      <a:moveTo>
                        <a:pt x="184" y="0"/>
                      </a:moveTo>
                      <a:cubicBezTo>
                        <a:pt x="167" y="0"/>
                        <a:pt x="152" y="14"/>
                        <a:pt x="152" y="32"/>
                      </a:cubicBezTo>
                      <a:cubicBezTo>
                        <a:pt x="152" y="35"/>
                        <a:pt x="153" y="38"/>
                        <a:pt x="154" y="41"/>
                      </a:cubicBezTo>
                      <a:cubicBezTo>
                        <a:pt x="60" y="80"/>
                        <a:pt x="60" y="80"/>
                        <a:pt x="60" y="80"/>
                      </a:cubicBezTo>
                      <a:cubicBezTo>
                        <a:pt x="55" y="70"/>
                        <a:pt x="44" y="64"/>
                        <a:pt x="32" y="64"/>
                      </a:cubicBezTo>
                      <a:cubicBezTo>
                        <a:pt x="15" y="64"/>
                        <a:pt x="0" y="78"/>
                        <a:pt x="0" y="96"/>
                      </a:cubicBezTo>
                      <a:cubicBezTo>
                        <a:pt x="0" y="113"/>
                        <a:pt x="15" y="128"/>
                        <a:pt x="32" y="128"/>
                      </a:cubicBezTo>
                      <a:cubicBezTo>
                        <a:pt x="42" y="128"/>
                        <a:pt x="50" y="124"/>
                        <a:pt x="56" y="118"/>
                      </a:cubicBezTo>
                      <a:cubicBezTo>
                        <a:pt x="116" y="161"/>
                        <a:pt x="116" y="161"/>
                        <a:pt x="116" y="161"/>
                      </a:cubicBezTo>
                      <a:cubicBezTo>
                        <a:pt x="114" y="165"/>
                        <a:pt x="112" y="170"/>
                        <a:pt x="112" y="176"/>
                      </a:cubicBezTo>
                      <a:cubicBezTo>
                        <a:pt x="112" y="193"/>
                        <a:pt x="127" y="208"/>
                        <a:pt x="144" y="208"/>
                      </a:cubicBezTo>
                      <a:cubicBezTo>
                        <a:pt x="162" y="208"/>
                        <a:pt x="176" y="193"/>
                        <a:pt x="176" y="176"/>
                      </a:cubicBezTo>
                      <a:cubicBezTo>
                        <a:pt x="176" y="158"/>
                        <a:pt x="162" y="144"/>
                        <a:pt x="144" y="144"/>
                      </a:cubicBezTo>
                      <a:cubicBezTo>
                        <a:pt x="135" y="144"/>
                        <a:pt x="127" y="148"/>
                        <a:pt x="121" y="154"/>
                      </a:cubicBezTo>
                      <a:cubicBezTo>
                        <a:pt x="61" y="111"/>
                        <a:pt x="61" y="111"/>
                        <a:pt x="61" y="111"/>
                      </a:cubicBezTo>
                      <a:cubicBezTo>
                        <a:pt x="63" y="107"/>
                        <a:pt x="64" y="101"/>
                        <a:pt x="64" y="96"/>
                      </a:cubicBezTo>
                      <a:cubicBezTo>
                        <a:pt x="64" y="93"/>
                        <a:pt x="64" y="90"/>
                        <a:pt x="63" y="87"/>
                      </a:cubicBezTo>
                      <a:cubicBezTo>
                        <a:pt x="157" y="48"/>
                        <a:pt x="157" y="48"/>
                        <a:pt x="157" y="48"/>
                      </a:cubicBezTo>
                      <a:cubicBezTo>
                        <a:pt x="162" y="57"/>
                        <a:pt x="173" y="64"/>
                        <a:pt x="184" y="64"/>
                      </a:cubicBezTo>
                      <a:cubicBezTo>
                        <a:pt x="202" y="64"/>
                        <a:pt x="216" y="49"/>
                        <a:pt x="216" y="32"/>
                      </a:cubicBezTo>
                      <a:cubicBezTo>
                        <a:pt x="216" y="14"/>
                        <a:pt x="20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AD1C21"/>
                    </a:solidFill>
                  </a:endParaRPr>
                </a:p>
              </p:txBody>
            </p:sp>
          </p:grpSp>
        </p:grpSp>
        <p:sp>
          <p:nvSpPr>
            <p:cNvPr id="45" name="文本框 44"/>
            <p:cNvSpPr txBox="1"/>
            <p:nvPr/>
          </p:nvSpPr>
          <p:spPr>
            <a:xfrm>
              <a:off x="9284089" y="252855"/>
              <a:ext cx="2170011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重庆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大学 软件学院 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Chongqing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</p:grpSp>
      <p:sp>
        <p:nvSpPr>
          <p:cNvPr id="62" name="矩形 61"/>
          <p:cNvSpPr/>
          <p:nvPr/>
        </p:nvSpPr>
        <p:spPr>
          <a:xfrm>
            <a:off x="3784932" y="252859"/>
            <a:ext cx="8407072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 rot="10800000" flipV="1">
            <a:off x="-5662" y="249443"/>
            <a:ext cx="484287" cy="491115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 smtClean="0"/>
              <a:t>2</a:t>
            </a:r>
            <a:endParaRPr lang="zh-CN" altLang="en-US" sz="3600" dirty="0"/>
          </a:p>
        </p:txBody>
      </p:sp>
      <p:sp>
        <p:nvSpPr>
          <p:cNvPr id="64" name="文本框 54"/>
          <p:cNvSpPr txBox="1"/>
          <p:nvPr/>
        </p:nvSpPr>
        <p:spPr>
          <a:xfrm>
            <a:off x="647719" y="267582"/>
            <a:ext cx="2875657" cy="46166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r>
              <a:rPr lang="zh-CN" altLang="en-US" sz="2400" spc="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系统设计及实现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4767739" y="2894582"/>
            <a:ext cx="2804633" cy="472435"/>
            <a:chOff x="5461231" y="2078339"/>
            <a:chExt cx="2822090" cy="472435"/>
          </a:xfrm>
        </p:grpSpPr>
        <p:sp>
          <p:nvSpPr>
            <p:cNvPr id="25" name="文本框 24"/>
            <p:cNvSpPr txBox="1"/>
            <p:nvPr/>
          </p:nvSpPr>
          <p:spPr>
            <a:xfrm>
              <a:off x="5887004" y="2078339"/>
              <a:ext cx="1402944" cy="472435"/>
            </a:xfrm>
            <a:prstGeom prst="rect">
              <a:avLst/>
            </a:prstGeom>
            <a:noFill/>
          </p:spPr>
          <p:txBody>
            <a:bodyPr wrap="none" lIns="91438" tIns="45719" rIns="91438" bIns="45719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创建多任务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6053854" y="2472728"/>
              <a:ext cx="2229467" cy="14627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圆角矩形 59"/>
            <p:cNvSpPr/>
            <p:nvPr/>
          </p:nvSpPr>
          <p:spPr>
            <a:xfrm rot="10800000" flipV="1">
              <a:off x="5461231" y="2104001"/>
              <a:ext cx="352120" cy="393808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algn="ctr"/>
              <a:r>
                <a:rPr lang="en-US" altLang="zh-CN" sz="2400" dirty="0"/>
                <a:t>1</a:t>
              </a:r>
              <a:endParaRPr lang="zh-CN" altLang="en-US" sz="2400" dirty="0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750281" y="4472023"/>
            <a:ext cx="2822090" cy="472435"/>
            <a:chOff x="5461232" y="4777724"/>
            <a:chExt cx="2822090" cy="472435"/>
          </a:xfrm>
        </p:grpSpPr>
        <p:sp>
          <p:nvSpPr>
            <p:cNvPr id="56" name="文本框 29"/>
            <p:cNvSpPr txBox="1"/>
            <p:nvPr/>
          </p:nvSpPr>
          <p:spPr>
            <a:xfrm>
              <a:off x="5929112" y="4777724"/>
              <a:ext cx="1402944" cy="472435"/>
            </a:xfrm>
            <a:prstGeom prst="rect">
              <a:avLst/>
            </a:prstGeom>
            <a:noFill/>
          </p:spPr>
          <p:txBody>
            <a:bodyPr wrap="none" lIns="91438" tIns="45719" rIns="91438" bIns="45719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多任务切换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7" name="直接连接符 56"/>
            <p:cNvCxnSpPr/>
            <p:nvPr/>
          </p:nvCxnSpPr>
          <p:spPr>
            <a:xfrm>
              <a:off x="6053855" y="5178205"/>
              <a:ext cx="2229467" cy="14627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圆角矩形 64"/>
            <p:cNvSpPr/>
            <p:nvPr/>
          </p:nvSpPr>
          <p:spPr>
            <a:xfrm rot="10800000" flipV="1">
              <a:off x="5461232" y="4784397"/>
              <a:ext cx="352120" cy="393808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algn="ctr"/>
              <a:r>
                <a:rPr lang="en-US" altLang="zh-CN" sz="2400" dirty="0" smtClean="0"/>
                <a:t>2</a:t>
              </a:r>
              <a:endParaRPr lang="zh-CN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798515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6">
        <p14:ferris dir="l"/>
      </p:transition>
    </mc:Choice>
    <mc:Fallback>
      <p:transition spd="slow" advTm="206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矩形 58"/>
          <p:cNvSpPr/>
          <p:nvPr/>
        </p:nvSpPr>
        <p:spPr>
          <a:xfrm>
            <a:off x="2515019" y="325001"/>
            <a:ext cx="3375403" cy="384717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BACKGROUNDS</a:t>
            </a:r>
          </a:p>
        </p:txBody>
      </p:sp>
      <p:grpSp>
        <p:nvGrpSpPr>
          <p:cNvPr id="43" name="组 13"/>
          <p:cNvGrpSpPr/>
          <p:nvPr/>
        </p:nvGrpSpPr>
        <p:grpSpPr>
          <a:xfrm>
            <a:off x="9284091" y="252858"/>
            <a:ext cx="2907908" cy="574513"/>
            <a:chOff x="9284089" y="252855"/>
            <a:chExt cx="2907908" cy="574513"/>
          </a:xfrm>
        </p:grpSpPr>
        <p:grpSp>
          <p:nvGrpSpPr>
            <p:cNvPr id="44" name="组 2"/>
            <p:cNvGrpSpPr/>
            <p:nvPr/>
          </p:nvGrpSpPr>
          <p:grpSpPr>
            <a:xfrm>
              <a:off x="11454105" y="252856"/>
              <a:ext cx="737892" cy="484288"/>
              <a:chOff x="11454105" y="252856"/>
              <a:chExt cx="737892" cy="484288"/>
            </a:xfrm>
          </p:grpSpPr>
          <p:grpSp>
            <p:nvGrpSpPr>
              <p:cNvPr id="46" name="组 1"/>
              <p:cNvGrpSpPr/>
              <p:nvPr/>
            </p:nvGrpSpPr>
            <p:grpSpPr>
              <a:xfrm>
                <a:off x="12039604" y="252856"/>
                <a:ext cx="152393" cy="484287"/>
                <a:chOff x="12039604" y="252856"/>
                <a:chExt cx="152393" cy="484287"/>
              </a:xfrm>
            </p:grpSpPr>
            <p:sp>
              <p:nvSpPr>
                <p:cNvPr id="50" name="圆角矩形 49"/>
                <p:cNvSpPr/>
                <p:nvPr/>
              </p:nvSpPr>
              <p:spPr>
                <a:xfrm rot="16200000" flipV="1">
                  <a:off x="12072988" y="518121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圆角矩形 50"/>
                <p:cNvSpPr/>
                <p:nvPr/>
              </p:nvSpPr>
              <p:spPr>
                <a:xfrm rot="16200000" flipV="1">
                  <a:off x="12072988" y="618134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" name="圆角矩形 51"/>
                <p:cNvSpPr/>
                <p:nvPr/>
              </p:nvSpPr>
              <p:spPr>
                <a:xfrm rot="16200000" flipV="1">
                  <a:off x="12072988" y="321750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" name="圆角矩形 52"/>
                <p:cNvSpPr/>
                <p:nvPr/>
              </p:nvSpPr>
              <p:spPr>
                <a:xfrm rot="16200000" flipV="1">
                  <a:off x="12072988" y="42176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" name="圆角矩形 53"/>
                <p:cNvSpPr/>
                <p:nvPr/>
              </p:nvSpPr>
              <p:spPr>
                <a:xfrm rot="16200000" flipV="1">
                  <a:off x="12072987" y="21947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7" name="组合 46"/>
              <p:cNvGrpSpPr/>
              <p:nvPr/>
            </p:nvGrpSpPr>
            <p:grpSpPr>
              <a:xfrm>
                <a:off x="11454105" y="252857"/>
                <a:ext cx="491115" cy="484287"/>
                <a:chOff x="1528923" y="220268"/>
                <a:chExt cx="1284096" cy="1266241"/>
              </a:xfrm>
            </p:grpSpPr>
            <p:sp>
              <p:nvSpPr>
                <p:cNvPr id="48" name="圆角矩形 47"/>
                <p:cNvSpPr/>
                <p:nvPr/>
              </p:nvSpPr>
              <p:spPr>
                <a:xfrm rot="16200000" flipV="1">
                  <a:off x="1537850" y="211341"/>
                  <a:ext cx="1266241" cy="1284096"/>
                </a:xfrm>
                <a:prstGeom prst="roundRect">
                  <a:avLst>
                    <a:gd name="adj" fmla="val 5039"/>
                  </a:avLst>
                </a:prstGeom>
                <a:solidFill>
                  <a:schemeClr val="accent5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Freeform 96"/>
                <p:cNvSpPr>
                  <a:spLocks/>
                </p:cNvSpPr>
                <p:nvPr/>
              </p:nvSpPr>
              <p:spPr bwMode="auto">
                <a:xfrm>
                  <a:off x="1804148" y="499514"/>
                  <a:ext cx="733647" cy="707752"/>
                </a:xfrm>
                <a:custGeom>
                  <a:avLst/>
                  <a:gdLst>
                    <a:gd name="T0" fmla="*/ 184 w 216"/>
                    <a:gd name="T1" fmla="*/ 0 h 208"/>
                    <a:gd name="T2" fmla="*/ 152 w 216"/>
                    <a:gd name="T3" fmla="*/ 32 h 208"/>
                    <a:gd name="T4" fmla="*/ 154 w 216"/>
                    <a:gd name="T5" fmla="*/ 41 h 208"/>
                    <a:gd name="T6" fmla="*/ 60 w 216"/>
                    <a:gd name="T7" fmla="*/ 80 h 208"/>
                    <a:gd name="T8" fmla="*/ 32 w 216"/>
                    <a:gd name="T9" fmla="*/ 64 h 208"/>
                    <a:gd name="T10" fmla="*/ 0 w 216"/>
                    <a:gd name="T11" fmla="*/ 96 h 208"/>
                    <a:gd name="T12" fmla="*/ 32 w 216"/>
                    <a:gd name="T13" fmla="*/ 128 h 208"/>
                    <a:gd name="T14" fmla="*/ 56 w 216"/>
                    <a:gd name="T15" fmla="*/ 118 h 208"/>
                    <a:gd name="T16" fmla="*/ 116 w 216"/>
                    <a:gd name="T17" fmla="*/ 161 h 208"/>
                    <a:gd name="T18" fmla="*/ 112 w 216"/>
                    <a:gd name="T19" fmla="*/ 176 h 208"/>
                    <a:gd name="T20" fmla="*/ 144 w 216"/>
                    <a:gd name="T21" fmla="*/ 208 h 208"/>
                    <a:gd name="T22" fmla="*/ 176 w 216"/>
                    <a:gd name="T23" fmla="*/ 176 h 208"/>
                    <a:gd name="T24" fmla="*/ 144 w 216"/>
                    <a:gd name="T25" fmla="*/ 144 h 208"/>
                    <a:gd name="T26" fmla="*/ 121 w 216"/>
                    <a:gd name="T27" fmla="*/ 154 h 208"/>
                    <a:gd name="T28" fmla="*/ 61 w 216"/>
                    <a:gd name="T29" fmla="*/ 111 h 208"/>
                    <a:gd name="T30" fmla="*/ 64 w 216"/>
                    <a:gd name="T31" fmla="*/ 96 h 208"/>
                    <a:gd name="T32" fmla="*/ 63 w 216"/>
                    <a:gd name="T33" fmla="*/ 87 h 208"/>
                    <a:gd name="T34" fmla="*/ 157 w 216"/>
                    <a:gd name="T35" fmla="*/ 48 h 208"/>
                    <a:gd name="T36" fmla="*/ 184 w 216"/>
                    <a:gd name="T37" fmla="*/ 64 h 208"/>
                    <a:gd name="T38" fmla="*/ 216 w 216"/>
                    <a:gd name="T39" fmla="*/ 32 h 208"/>
                    <a:gd name="T40" fmla="*/ 184 w 216"/>
                    <a:gd name="T41" fmla="*/ 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208">
                      <a:moveTo>
                        <a:pt x="184" y="0"/>
                      </a:moveTo>
                      <a:cubicBezTo>
                        <a:pt x="167" y="0"/>
                        <a:pt x="152" y="14"/>
                        <a:pt x="152" y="32"/>
                      </a:cubicBezTo>
                      <a:cubicBezTo>
                        <a:pt x="152" y="35"/>
                        <a:pt x="153" y="38"/>
                        <a:pt x="154" y="41"/>
                      </a:cubicBezTo>
                      <a:cubicBezTo>
                        <a:pt x="60" y="80"/>
                        <a:pt x="60" y="80"/>
                        <a:pt x="60" y="80"/>
                      </a:cubicBezTo>
                      <a:cubicBezTo>
                        <a:pt x="55" y="70"/>
                        <a:pt x="44" y="64"/>
                        <a:pt x="32" y="64"/>
                      </a:cubicBezTo>
                      <a:cubicBezTo>
                        <a:pt x="15" y="64"/>
                        <a:pt x="0" y="78"/>
                        <a:pt x="0" y="96"/>
                      </a:cubicBezTo>
                      <a:cubicBezTo>
                        <a:pt x="0" y="113"/>
                        <a:pt x="15" y="128"/>
                        <a:pt x="32" y="128"/>
                      </a:cubicBezTo>
                      <a:cubicBezTo>
                        <a:pt x="42" y="128"/>
                        <a:pt x="50" y="124"/>
                        <a:pt x="56" y="118"/>
                      </a:cubicBezTo>
                      <a:cubicBezTo>
                        <a:pt x="116" y="161"/>
                        <a:pt x="116" y="161"/>
                        <a:pt x="116" y="161"/>
                      </a:cubicBezTo>
                      <a:cubicBezTo>
                        <a:pt x="114" y="165"/>
                        <a:pt x="112" y="170"/>
                        <a:pt x="112" y="176"/>
                      </a:cubicBezTo>
                      <a:cubicBezTo>
                        <a:pt x="112" y="193"/>
                        <a:pt x="127" y="208"/>
                        <a:pt x="144" y="208"/>
                      </a:cubicBezTo>
                      <a:cubicBezTo>
                        <a:pt x="162" y="208"/>
                        <a:pt x="176" y="193"/>
                        <a:pt x="176" y="176"/>
                      </a:cubicBezTo>
                      <a:cubicBezTo>
                        <a:pt x="176" y="158"/>
                        <a:pt x="162" y="144"/>
                        <a:pt x="144" y="144"/>
                      </a:cubicBezTo>
                      <a:cubicBezTo>
                        <a:pt x="135" y="144"/>
                        <a:pt x="127" y="148"/>
                        <a:pt x="121" y="154"/>
                      </a:cubicBezTo>
                      <a:cubicBezTo>
                        <a:pt x="61" y="111"/>
                        <a:pt x="61" y="111"/>
                        <a:pt x="61" y="111"/>
                      </a:cubicBezTo>
                      <a:cubicBezTo>
                        <a:pt x="63" y="107"/>
                        <a:pt x="64" y="101"/>
                        <a:pt x="64" y="96"/>
                      </a:cubicBezTo>
                      <a:cubicBezTo>
                        <a:pt x="64" y="93"/>
                        <a:pt x="64" y="90"/>
                        <a:pt x="63" y="87"/>
                      </a:cubicBezTo>
                      <a:cubicBezTo>
                        <a:pt x="157" y="48"/>
                        <a:pt x="157" y="48"/>
                        <a:pt x="157" y="48"/>
                      </a:cubicBezTo>
                      <a:cubicBezTo>
                        <a:pt x="162" y="57"/>
                        <a:pt x="173" y="64"/>
                        <a:pt x="184" y="64"/>
                      </a:cubicBezTo>
                      <a:cubicBezTo>
                        <a:pt x="202" y="64"/>
                        <a:pt x="216" y="49"/>
                        <a:pt x="216" y="32"/>
                      </a:cubicBezTo>
                      <a:cubicBezTo>
                        <a:pt x="216" y="14"/>
                        <a:pt x="20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AD1C21"/>
                    </a:solidFill>
                  </a:endParaRPr>
                </a:p>
              </p:txBody>
            </p:sp>
          </p:grpSp>
        </p:grpSp>
        <p:sp>
          <p:nvSpPr>
            <p:cNvPr id="45" name="文本框 44"/>
            <p:cNvSpPr txBox="1"/>
            <p:nvPr/>
          </p:nvSpPr>
          <p:spPr>
            <a:xfrm>
              <a:off x="9284089" y="252855"/>
              <a:ext cx="2170011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重庆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大学 软件学院 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Chongqing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</p:grpSp>
      <p:sp>
        <p:nvSpPr>
          <p:cNvPr id="62" name="矩形 61"/>
          <p:cNvSpPr/>
          <p:nvPr/>
        </p:nvSpPr>
        <p:spPr>
          <a:xfrm>
            <a:off x="3784932" y="252859"/>
            <a:ext cx="8407072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 rot="10800000" flipV="1">
            <a:off x="-5662" y="249443"/>
            <a:ext cx="484287" cy="491115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 smtClean="0"/>
              <a:t>2</a:t>
            </a:r>
            <a:endParaRPr lang="zh-CN" altLang="en-US" sz="3600" dirty="0"/>
          </a:p>
        </p:txBody>
      </p:sp>
      <p:sp>
        <p:nvSpPr>
          <p:cNvPr id="64" name="文本框 54"/>
          <p:cNvSpPr txBox="1"/>
          <p:nvPr/>
        </p:nvSpPr>
        <p:spPr>
          <a:xfrm>
            <a:off x="647719" y="267582"/>
            <a:ext cx="2875657" cy="46166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r>
              <a:rPr lang="zh-CN" altLang="en-US" sz="2400" spc="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系统设计及实现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825180" y="1297987"/>
            <a:ext cx="2822090" cy="442022"/>
            <a:chOff x="5461232" y="4784397"/>
            <a:chExt cx="2822090" cy="442022"/>
          </a:xfrm>
        </p:grpSpPr>
        <p:sp>
          <p:nvSpPr>
            <p:cNvPr id="36" name="文本框 29"/>
            <p:cNvSpPr txBox="1"/>
            <p:nvPr/>
          </p:nvSpPr>
          <p:spPr>
            <a:xfrm>
              <a:off x="6019188" y="4790981"/>
              <a:ext cx="1402944" cy="435438"/>
            </a:xfrm>
            <a:prstGeom prst="rect">
              <a:avLst/>
            </a:prstGeom>
            <a:noFill/>
          </p:spPr>
          <p:txBody>
            <a:bodyPr wrap="none" lIns="91438" tIns="45719" rIns="91438" bIns="45719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创建多任务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直接连接符 36"/>
            <p:cNvCxnSpPr/>
            <p:nvPr/>
          </p:nvCxnSpPr>
          <p:spPr>
            <a:xfrm>
              <a:off x="6053855" y="5178205"/>
              <a:ext cx="2229467" cy="14627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圆角矩形 37"/>
            <p:cNvSpPr/>
            <p:nvPr/>
          </p:nvSpPr>
          <p:spPr>
            <a:xfrm rot="10800000" flipV="1">
              <a:off x="5461232" y="4784397"/>
              <a:ext cx="352120" cy="393808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algn="ctr"/>
              <a:r>
                <a:rPr lang="en-US" altLang="zh-CN" sz="2400" dirty="0" smtClean="0"/>
                <a:t>1</a:t>
              </a:r>
              <a:endParaRPr lang="zh-CN" altLang="en-US" sz="2400" dirty="0"/>
            </a:p>
          </p:txBody>
        </p:sp>
      </p:grpSp>
      <p:sp>
        <p:nvSpPr>
          <p:cNvPr id="58" name="圆角矩形 57"/>
          <p:cNvSpPr/>
          <p:nvPr/>
        </p:nvSpPr>
        <p:spPr>
          <a:xfrm>
            <a:off x="785546" y="2241116"/>
            <a:ext cx="5002303" cy="3747702"/>
          </a:xfrm>
          <a:prstGeom prst="roundRect">
            <a:avLst>
              <a:gd name="adj" fmla="val 0"/>
            </a:avLst>
          </a:prstGeom>
          <a:solidFill>
            <a:srgbClr val="447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66" name="TextBox 65"/>
          <p:cNvSpPr txBox="1"/>
          <p:nvPr/>
        </p:nvSpPr>
        <p:spPr>
          <a:xfrm>
            <a:off x="910807" y="2459423"/>
            <a:ext cx="446898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       在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EPOS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中每个任务就是一个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TCB(task control block)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结构体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TCB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结构体中包括了栈指针、任务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ID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、状态等等。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10807" y="3804479"/>
            <a:ext cx="461578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       每个任务都有自己的私有栈，栈大小为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4K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，每个任务在创建成功都放入到任务列表末尾并且设置状态为就绪态，当调度算法选择该项时，该任务就可以被运行并且设置为运行态，时间片段用完后将该任务状态设置为就绪状态。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7" name="图片 26" descr="http://static.oschina.net/uploads/space/2014/0418/094958_t8qi_81653.gif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684873" y="2760763"/>
            <a:ext cx="4769234" cy="2305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25783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4">
        <p14:ferris dir="l"/>
      </p:transition>
    </mc:Choice>
    <mc:Fallback>
      <p:transition spd="slow" advTm="304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矩形 58"/>
          <p:cNvSpPr/>
          <p:nvPr/>
        </p:nvSpPr>
        <p:spPr>
          <a:xfrm>
            <a:off x="2515019" y="325001"/>
            <a:ext cx="3375403" cy="384717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BACKGROUNDS</a:t>
            </a:r>
          </a:p>
        </p:txBody>
      </p:sp>
      <p:grpSp>
        <p:nvGrpSpPr>
          <p:cNvPr id="43" name="组 13"/>
          <p:cNvGrpSpPr/>
          <p:nvPr/>
        </p:nvGrpSpPr>
        <p:grpSpPr>
          <a:xfrm>
            <a:off x="9284091" y="252858"/>
            <a:ext cx="2907908" cy="574513"/>
            <a:chOff x="9284089" y="252855"/>
            <a:chExt cx="2907908" cy="574513"/>
          </a:xfrm>
        </p:grpSpPr>
        <p:grpSp>
          <p:nvGrpSpPr>
            <p:cNvPr id="44" name="组 2"/>
            <p:cNvGrpSpPr/>
            <p:nvPr/>
          </p:nvGrpSpPr>
          <p:grpSpPr>
            <a:xfrm>
              <a:off x="11454105" y="252856"/>
              <a:ext cx="737892" cy="484288"/>
              <a:chOff x="11454105" y="252856"/>
              <a:chExt cx="737892" cy="484288"/>
            </a:xfrm>
          </p:grpSpPr>
          <p:grpSp>
            <p:nvGrpSpPr>
              <p:cNvPr id="46" name="组 1"/>
              <p:cNvGrpSpPr/>
              <p:nvPr/>
            </p:nvGrpSpPr>
            <p:grpSpPr>
              <a:xfrm>
                <a:off x="12039604" y="252856"/>
                <a:ext cx="152393" cy="484287"/>
                <a:chOff x="12039604" y="252856"/>
                <a:chExt cx="152393" cy="484287"/>
              </a:xfrm>
            </p:grpSpPr>
            <p:sp>
              <p:nvSpPr>
                <p:cNvPr id="50" name="圆角矩形 49"/>
                <p:cNvSpPr/>
                <p:nvPr/>
              </p:nvSpPr>
              <p:spPr>
                <a:xfrm rot="16200000" flipV="1">
                  <a:off x="12072988" y="518121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圆角矩形 50"/>
                <p:cNvSpPr/>
                <p:nvPr/>
              </p:nvSpPr>
              <p:spPr>
                <a:xfrm rot="16200000" flipV="1">
                  <a:off x="12072988" y="618134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" name="圆角矩形 51"/>
                <p:cNvSpPr/>
                <p:nvPr/>
              </p:nvSpPr>
              <p:spPr>
                <a:xfrm rot="16200000" flipV="1">
                  <a:off x="12072988" y="321750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" name="圆角矩形 52"/>
                <p:cNvSpPr/>
                <p:nvPr/>
              </p:nvSpPr>
              <p:spPr>
                <a:xfrm rot="16200000" flipV="1">
                  <a:off x="12072988" y="42176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" name="圆角矩形 53"/>
                <p:cNvSpPr/>
                <p:nvPr/>
              </p:nvSpPr>
              <p:spPr>
                <a:xfrm rot="16200000" flipV="1">
                  <a:off x="12072987" y="21947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7" name="组合 46"/>
              <p:cNvGrpSpPr/>
              <p:nvPr/>
            </p:nvGrpSpPr>
            <p:grpSpPr>
              <a:xfrm>
                <a:off x="11454105" y="252857"/>
                <a:ext cx="491115" cy="484287"/>
                <a:chOff x="1528923" y="220268"/>
                <a:chExt cx="1284096" cy="1266241"/>
              </a:xfrm>
            </p:grpSpPr>
            <p:sp>
              <p:nvSpPr>
                <p:cNvPr id="48" name="圆角矩形 47"/>
                <p:cNvSpPr/>
                <p:nvPr/>
              </p:nvSpPr>
              <p:spPr>
                <a:xfrm rot="16200000" flipV="1">
                  <a:off x="1537850" y="211341"/>
                  <a:ext cx="1266241" cy="1284096"/>
                </a:xfrm>
                <a:prstGeom prst="roundRect">
                  <a:avLst>
                    <a:gd name="adj" fmla="val 5039"/>
                  </a:avLst>
                </a:prstGeom>
                <a:solidFill>
                  <a:schemeClr val="accent5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Freeform 96"/>
                <p:cNvSpPr>
                  <a:spLocks/>
                </p:cNvSpPr>
                <p:nvPr/>
              </p:nvSpPr>
              <p:spPr bwMode="auto">
                <a:xfrm>
                  <a:off x="1804148" y="499514"/>
                  <a:ext cx="733647" cy="707752"/>
                </a:xfrm>
                <a:custGeom>
                  <a:avLst/>
                  <a:gdLst>
                    <a:gd name="T0" fmla="*/ 184 w 216"/>
                    <a:gd name="T1" fmla="*/ 0 h 208"/>
                    <a:gd name="T2" fmla="*/ 152 w 216"/>
                    <a:gd name="T3" fmla="*/ 32 h 208"/>
                    <a:gd name="T4" fmla="*/ 154 w 216"/>
                    <a:gd name="T5" fmla="*/ 41 h 208"/>
                    <a:gd name="T6" fmla="*/ 60 w 216"/>
                    <a:gd name="T7" fmla="*/ 80 h 208"/>
                    <a:gd name="T8" fmla="*/ 32 w 216"/>
                    <a:gd name="T9" fmla="*/ 64 h 208"/>
                    <a:gd name="T10" fmla="*/ 0 w 216"/>
                    <a:gd name="T11" fmla="*/ 96 h 208"/>
                    <a:gd name="T12" fmla="*/ 32 w 216"/>
                    <a:gd name="T13" fmla="*/ 128 h 208"/>
                    <a:gd name="T14" fmla="*/ 56 w 216"/>
                    <a:gd name="T15" fmla="*/ 118 h 208"/>
                    <a:gd name="T16" fmla="*/ 116 w 216"/>
                    <a:gd name="T17" fmla="*/ 161 h 208"/>
                    <a:gd name="T18" fmla="*/ 112 w 216"/>
                    <a:gd name="T19" fmla="*/ 176 h 208"/>
                    <a:gd name="T20" fmla="*/ 144 w 216"/>
                    <a:gd name="T21" fmla="*/ 208 h 208"/>
                    <a:gd name="T22" fmla="*/ 176 w 216"/>
                    <a:gd name="T23" fmla="*/ 176 h 208"/>
                    <a:gd name="T24" fmla="*/ 144 w 216"/>
                    <a:gd name="T25" fmla="*/ 144 h 208"/>
                    <a:gd name="T26" fmla="*/ 121 w 216"/>
                    <a:gd name="T27" fmla="*/ 154 h 208"/>
                    <a:gd name="T28" fmla="*/ 61 w 216"/>
                    <a:gd name="T29" fmla="*/ 111 h 208"/>
                    <a:gd name="T30" fmla="*/ 64 w 216"/>
                    <a:gd name="T31" fmla="*/ 96 h 208"/>
                    <a:gd name="T32" fmla="*/ 63 w 216"/>
                    <a:gd name="T33" fmla="*/ 87 h 208"/>
                    <a:gd name="T34" fmla="*/ 157 w 216"/>
                    <a:gd name="T35" fmla="*/ 48 h 208"/>
                    <a:gd name="T36" fmla="*/ 184 w 216"/>
                    <a:gd name="T37" fmla="*/ 64 h 208"/>
                    <a:gd name="T38" fmla="*/ 216 w 216"/>
                    <a:gd name="T39" fmla="*/ 32 h 208"/>
                    <a:gd name="T40" fmla="*/ 184 w 216"/>
                    <a:gd name="T41" fmla="*/ 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208">
                      <a:moveTo>
                        <a:pt x="184" y="0"/>
                      </a:moveTo>
                      <a:cubicBezTo>
                        <a:pt x="167" y="0"/>
                        <a:pt x="152" y="14"/>
                        <a:pt x="152" y="32"/>
                      </a:cubicBezTo>
                      <a:cubicBezTo>
                        <a:pt x="152" y="35"/>
                        <a:pt x="153" y="38"/>
                        <a:pt x="154" y="41"/>
                      </a:cubicBezTo>
                      <a:cubicBezTo>
                        <a:pt x="60" y="80"/>
                        <a:pt x="60" y="80"/>
                        <a:pt x="60" y="80"/>
                      </a:cubicBezTo>
                      <a:cubicBezTo>
                        <a:pt x="55" y="70"/>
                        <a:pt x="44" y="64"/>
                        <a:pt x="32" y="64"/>
                      </a:cubicBezTo>
                      <a:cubicBezTo>
                        <a:pt x="15" y="64"/>
                        <a:pt x="0" y="78"/>
                        <a:pt x="0" y="96"/>
                      </a:cubicBezTo>
                      <a:cubicBezTo>
                        <a:pt x="0" y="113"/>
                        <a:pt x="15" y="128"/>
                        <a:pt x="32" y="128"/>
                      </a:cubicBezTo>
                      <a:cubicBezTo>
                        <a:pt x="42" y="128"/>
                        <a:pt x="50" y="124"/>
                        <a:pt x="56" y="118"/>
                      </a:cubicBezTo>
                      <a:cubicBezTo>
                        <a:pt x="116" y="161"/>
                        <a:pt x="116" y="161"/>
                        <a:pt x="116" y="161"/>
                      </a:cubicBezTo>
                      <a:cubicBezTo>
                        <a:pt x="114" y="165"/>
                        <a:pt x="112" y="170"/>
                        <a:pt x="112" y="176"/>
                      </a:cubicBezTo>
                      <a:cubicBezTo>
                        <a:pt x="112" y="193"/>
                        <a:pt x="127" y="208"/>
                        <a:pt x="144" y="208"/>
                      </a:cubicBezTo>
                      <a:cubicBezTo>
                        <a:pt x="162" y="208"/>
                        <a:pt x="176" y="193"/>
                        <a:pt x="176" y="176"/>
                      </a:cubicBezTo>
                      <a:cubicBezTo>
                        <a:pt x="176" y="158"/>
                        <a:pt x="162" y="144"/>
                        <a:pt x="144" y="144"/>
                      </a:cubicBezTo>
                      <a:cubicBezTo>
                        <a:pt x="135" y="144"/>
                        <a:pt x="127" y="148"/>
                        <a:pt x="121" y="154"/>
                      </a:cubicBezTo>
                      <a:cubicBezTo>
                        <a:pt x="61" y="111"/>
                        <a:pt x="61" y="111"/>
                        <a:pt x="61" y="111"/>
                      </a:cubicBezTo>
                      <a:cubicBezTo>
                        <a:pt x="63" y="107"/>
                        <a:pt x="64" y="101"/>
                        <a:pt x="64" y="96"/>
                      </a:cubicBezTo>
                      <a:cubicBezTo>
                        <a:pt x="64" y="93"/>
                        <a:pt x="64" y="90"/>
                        <a:pt x="63" y="87"/>
                      </a:cubicBezTo>
                      <a:cubicBezTo>
                        <a:pt x="157" y="48"/>
                        <a:pt x="157" y="48"/>
                        <a:pt x="157" y="48"/>
                      </a:cubicBezTo>
                      <a:cubicBezTo>
                        <a:pt x="162" y="57"/>
                        <a:pt x="173" y="64"/>
                        <a:pt x="184" y="64"/>
                      </a:cubicBezTo>
                      <a:cubicBezTo>
                        <a:pt x="202" y="64"/>
                        <a:pt x="216" y="49"/>
                        <a:pt x="216" y="32"/>
                      </a:cubicBezTo>
                      <a:cubicBezTo>
                        <a:pt x="216" y="14"/>
                        <a:pt x="20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AD1C21"/>
                    </a:solidFill>
                  </a:endParaRPr>
                </a:p>
              </p:txBody>
            </p:sp>
          </p:grpSp>
        </p:grpSp>
        <p:sp>
          <p:nvSpPr>
            <p:cNvPr id="45" name="文本框 44"/>
            <p:cNvSpPr txBox="1"/>
            <p:nvPr/>
          </p:nvSpPr>
          <p:spPr>
            <a:xfrm>
              <a:off x="9284089" y="252855"/>
              <a:ext cx="2170011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重庆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大学 软件学院 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Chongqing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</p:grpSp>
      <p:sp>
        <p:nvSpPr>
          <p:cNvPr id="62" name="矩形 61"/>
          <p:cNvSpPr/>
          <p:nvPr/>
        </p:nvSpPr>
        <p:spPr>
          <a:xfrm>
            <a:off x="3784932" y="252859"/>
            <a:ext cx="8407072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 rot="10800000" flipV="1">
            <a:off x="-5662" y="249443"/>
            <a:ext cx="484287" cy="491115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 smtClean="0"/>
              <a:t>2</a:t>
            </a:r>
            <a:endParaRPr lang="zh-CN" altLang="en-US" sz="3600" dirty="0"/>
          </a:p>
        </p:txBody>
      </p:sp>
      <p:sp>
        <p:nvSpPr>
          <p:cNvPr id="64" name="文本框 54"/>
          <p:cNvSpPr txBox="1"/>
          <p:nvPr/>
        </p:nvSpPr>
        <p:spPr>
          <a:xfrm>
            <a:off x="647719" y="267582"/>
            <a:ext cx="2875657" cy="46166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r>
              <a:rPr lang="zh-CN" altLang="en-US" sz="2400" spc="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系统设计及实现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825180" y="1297987"/>
            <a:ext cx="2822090" cy="442022"/>
            <a:chOff x="5461232" y="4784397"/>
            <a:chExt cx="2822090" cy="442022"/>
          </a:xfrm>
        </p:grpSpPr>
        <p:sp>
          <p:nvSpPr>
            <p:cNvPr id="36" name="文本框 29"/>
            <p:cNvSpPr txBox="1"/>
            <p:nvPr/>
          </p:nvSpPr>
          <p:spPr>
            <a:xfrm>
              <a:off x="6019188" y="4790981"/>
              <a:ext cx="1402944" cy="435438"/>
            </a:xfrm>
            <a:prstGeom prst="rect">
              <a:avLst/>
            </a:prstGeom>
            <a:noFill/>
          </p:spPr>
          <p:txBody>
            <a:bodyPr wrap="none" lIns="91438" tIns="45719" rIns="91438" bIns="45719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多任务切换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直接连接符 36"/>
            <p:cNvCxnSpPr/>
            <p:nvPr/>
          </p:nvCxnSpPr>
          <p:spPr>
            <a:xfrm>
              <a:off x="6053855" y="5178205"/>
              <a:ext cx="2229467" cy="14627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圆角矩形 37"/>
            <p:cNvSpPr/>
            <p:nvPr/>
          </p:nvSpPr>
          <p:spPr>
            <a:xfrm rot="10800000" flipV="1">
              <a:off x="5461232" y="4784397"/>
              <a:ext cx="352120" cy="393808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algn="ctr"/>
              <a:r>
                <a:rPr lang="en-US" altLang="zh-CN" sz="2400" dirty="0" smtClean="0"/>
                <a:t>2</a:t>
              </a:r>
              <a:endParaRPr lang="zh-CN" altLang="en-US" sz="2400" dirty="0"/>
            </a:p>
          </p:txBody>
        </p:sp>
      </p:grpSp>
      <p:sp>
        <p:nvSpPr>
          <p:cNvPr id="58" name="圆角矩形 57"/>
          <p:cNvSpPr/>
          <p:nvPr/>
        </p:nvSpPr>
        <p:spPr>
          <a:xfrm>
            <a:off x="785546" y="2241116"/>
            <a:ext cx="10378173" cy="3406058"/>
          </a:xfrm>
          <a:prstGeom prst="roundRect">
            <a:avLst>
              <a:gd name="adj" fmla="val 0"/>
            </a:avLst>
          </a:prstGeom>
          <a:solidFill>
            <a:srgbClr val="447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66" name="TextBox 65"/>
          <p:cNvSpPr txBox="1"/>
          <p:nvPr/>
        </p:nvSpPr>
        <p:spPr>
          <a:xfrm>
            <a:off x="1074264" y="2459423"/>
            <a:ext cx="980073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       在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EPOS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中使用的调度算法是轮循，通过设置系统定时器每隔一定时间去选择一个任务去执行。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177300" y="3288931"/>
            <a:ext cx="980073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      在进入调度算法前，首先将当前正在执行的任务状态保存，具体做法是将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R0~R14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寄存器保存，然后将模式由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IRQ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切换为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SVC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将当前模式的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SPSR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寄存器保存。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074264" y="4113580"/>
            <a:ext cx="980073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       进入调度算法，选择一个就绪的任务。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177300" y="4641850"/>
            <a:ext cx="980073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      选择将要被运行的任务，将其从就绪状态恢复为运行状态，当其上下文恢复到当前的所有寄存器，这样该任务就可以运行了。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注：将保存的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LR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寄存器值恢复到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PC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寄存器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41030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6">
        <p14:ferris dir="l"/>
      </p:transition>
    </mc:Choice>
    <mc:Fallback>
      <p:transition spd="slow" advTm="366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 3"/>
          <p:cNvGrpSpPr/>
          <p:nvPr/>
        </p:nvGrpSpPr>
        <p:grpSpPr>
          <a:xfrm>
            <a:off x="-21101" y="2847434"/>
            <a:ext cx="12213103" cy="1296345"/>
            <a:chOff x="-21102" y="2847433"/>
            <a:chExt cx="12213102" cy="1296345"/>
          </a:xfrm>
        </p:grpSpPr>
        <p:sp>
          <p:nvSpPr>
            <p:cNvPr id="51" name="矩形 50"/>
            <p:cNvSpPr/>
            <p:nvPr/>
          </p:nvSpPr>
          <p:spPr>
            <a:xfrm flipH="1">
              <a:off x="0" y="2872348"/>
              <a:ext cx="12192000" cy="1252063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78000">
                  <a:schemeClr val="accent5"/>
                </a:gs>
              </a:gsLst>
              <a:lin ang="10800000" scaled="0"/>
            </a:gradFill>
            <a:ln>
              <a:noFill/>
            </a:ln>
            <a:effectLst>
              <a:outerShdw blurRad="393700" dist="76200" dir="5820000" sx="99000" sy="99000" algn="t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圆角矩形 39"/>
            <p:cNvSpPr/>
            <p:nvPr/>
          </p:nvSpPr>
          <p:spPr>
            <a:xfrm rot="10800000" flipV="1">
              <a:off x="464451" y="2847433"/>
              <a:ext cx="1273995" cy="1291039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r>
                <a:rPr lang="en-US" altLang="zh-CN" sz="6000" dirty="0" smtClean="0"/>
                <a:t>3</a:t>
              </a:r>
              <a:endParaRPr lang="zh-CN" altLang="en-US" sz="6000" dirty="0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8328226" y="3077396"/>
              <a:ext cx="3647148" cy="830995"/>
            </a:xfrm>
            <a:prstGeom prst="rect">
              <a:avLst/>
            </a:prstGeom>
            <a:noFill/>
          </p:spPr>
          <p:txBody>
            <a:bodyPr wrap="none" lIns="91438" tIns="45719" rIns="91438" bIns="45719" rtlCol="0">
              <a:spAutoFit/>
            </a:bodyPr>
            <a:lstStyle/>
            <a:p>
              <a:r>
                <a:rPr lang="zh-CN" altLang="en-US" sz="48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结论及展望</a:t>
              </a:r>
            </a:p>
          </p:txBody>
        </p:sp>
        <p:grpSp>
          <p:nvGrpSpPr>
            <p:cNvPr id="3" name="组 2"/>
            <p:cNvGrpSpPr/>
            <p:nvPr/>
          </p:nvGrpSpPr>
          <p:grpSpPr>
            <a:xfrm>
              <a:off x="-21102" y="2858492"/>
              <a:ext cx="242777" cy="1285286"/>
              <a:chOff x="-21102" y="2858492"/>
              <a:chExt cx="242777" cy="1285286"/>
            </a:xfrm>
          </p:grpSpPr>
          <p:sp>
            <p:nvSpPr>
              <p:cNvPr id="46" name="圆角矩形 45"/>
              <p:cNvSpPr/>
              <p:nvPr/>
            </p:nvSpPr>
            <p:spPr>
              <a:xfrm rot="16200000" flipV="1">
                <a:off x="-13338" y="3643334"/>
                <a:ext cx="227250" cy="242777"/>
              </a:xfrm>
              <a:prstGeom prst="roundRect">
                <a:avLst>
                  <a:gd name="adj" fmla="val 5039"/>
                </a:avLst>
              </a:prstGeom>
              <a:solidFill>
                <a:srgbClr val="4472C4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圆角矩形 46"/>
              <p:cNvSpPr/>
              <p:nvPr/>
            </p:nvSpPr>
            <p:spPr>
              <a:xfrm rot="16200000" flipV="1">
                <a:off x="-13338" y="3908764"/>
                <a:ext cx="227250" cy="242777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圆角矩形 47"/>
              <p:cNvSpPr/>
              <p:nvPr/>
            </p:nvSpPr>
            <p:spPr>
              <a:xfrm rot="16200000" flipV="1">
                <a:off x="-13338" y="3122170"/>
                <a:ext cx="227250" cy="242777"/>
              </a:xfrm>
              <a:prstGeom prst="roundRect">
                <a:avLst>
                  <a:gd name="adj" fmla="val 5039"/>
                </a:avLst>
              </a:prstGeom>
              <a:solidFill>
                <a:srgbClr val="4472C4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圆角矩形 48"/>
              <p:cNvSpPr/>
              <p:nvPr/>
            </p:nvSpPr>
            <p:spPr>
              <a:xfrm rot="16200000" flipV="1">
                <a:off x="-13338" y="3387600"/>
                <a:ext cx="227250" cy="242777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圆角矩形 44"/>
              <p:cNvSpPr/>
              <p:nvPr/>
            </p:nvSpPr>
            <p:spPr>
              <a:xfrm rot="16200000" flipV="1">
                <a:off x="-13338" y="2850728"/>
                <a:ext cx="227250" cy="242777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5" name="组 13"/>
          <p:cNvGrpSpPr/>
          <p:nvPr/>
        </p:nvGrpSpPr>
        <p:grpSpPr>
          <a:xfrm>
            <a:off x="9284091" y="252858"/>
            <a:ext cx="2907908" cy="574513"/>
            <a:chOff x="9284089" y="252855"/>
            <a:chExt cx="2907908" cy="574513"/>
          </a:xfrm>
        </p:grpSpPr>
        <p:grpSp>
          <p:nvGrpSpPr>
            <p:cNvPr id="26" name="组 2"/>
            <p:cNvGrpSpPr/>
            <p:nvPr/>
          </p:nvGrpSpPr>
          <p:grpSpPr>
            <a:xfrm>
              <a:off x="11454105" y="252856"/>
              <a:ext cx="737892" cy="484288"/>
              <a:chOff x="11454105" y="252856"/>
              <a:chExt cx="737892" cy="484288"/>
            </a:xfrm>
          </p:grpSpPr>
          <p:grpSp>
            <p:nvGrpSpPr>
              <p:cNvPr id="41" name="组 1"/>
              <p:cNvGrpSpPr/>
              <p:nvPr/>
            </p:nvGrpSpPr>
            <p:grpSpPr>
              <a:xfrm>
                <a:off x="12039604" y="252856"/>
                <a:ext cx="152393" cy="484287"/>
                <a:chOff x="12039604" y="252856"/>
                <a:chExt cx="152393" cy="484287"/>
              </a:xfrm>
            </p:grpSpPr>
            <p:sp>
              <p:nvSpPr>
                <p:cNvPr id="52" name="圆角矩形 51"/>
                <p:cNvSpPr/>
                <p:nvPr/>
              </p:nvSpPr>
              <p:spPr>
                <a:xfrm rot="16200000" flipV="1">
                  <a:off x="12072988" y="518121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" name="圆角矩形 53"/>
                <p:cNvSpPr/>
                <p:nvPr/>
              </p:nvSpPr>
              <p:spPr>
                <a:xfrm rot="16200000" flipV="1">
                  <a:off x="12072988" y="618134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5" name="圆角矩形 54"/>
                <p:cNvSpPr/>
                <p:nvPr/>
              </p:nvSpPr>
              <p:spPr>
                <a:xfrm rot="16200000" flipV="1">
                  <a:off x="12072988" y="321750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12072988" y="42176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7" name="圆角矩形 56"/>
                <p:cNvSpPr/>
                <p:nvPr/>
              </p:nvSpPr>
              <p:spPr>
                <a:xfrm rot="16200000" flipV="1">
                  <a:off x="12072987" y="21947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3" name="组合 42"/>
              <p:cNvGrpSpPr/>
              <p:nvPr/>
            </p:nvGrpSpPr>
            <p:grpSpPr>
              <a:xfrm>
                <a:off x="11454105" y="252857"/>
                <a:ext cx="491115" cy="484287"/>
                <a:chOff x="1528923" y="220268"/>
                <a:chExt cx="1284096" cy="1266241"/>
              </a:xfrm>
            </p:grpSpPr>
            <p:sp>
              <p:nvSpPr>
                <p:cNvPr id="44" name="圆角矩形 43"/>
                <p:cNvSpPr/>
                <p:nvPr/>
              </p:nvSpPr>
              <p:spPr>
                <a:xfrm rot="16200000" flipV="1">
                  <a:off x="1537850" y="211341"/>
                  <a:ext cx="1266241" cy="1284096"/>
                </a:xfrm>
                <a:prstGeom prst="roundRect">
                  <a:avLst>
                    <a:gd name="adj" fmla="val 5039"/>
                  </a:avLst>
                </a:prstGeom>
                <a:solidFill>
                  <a:schemeClr val="accent5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0" name="Freeform 96"/>
                <p:cNvSpPr>
                  <a:spLocks/>
                </p:cNvSpPr>
                <p:nvPr/>
              </p:nvSpPr>
              <p:spPr bwMode="auto">
                <a:xfrm>
                  <a:off x="1804148" y="499514"/>
                  <a:ext cx="733647" cy="707752"/>
                </a:xfrm>
                <a:custGeom>
                  <a:avLst/>
                  <a:gdLst>
                    <a:gd name="T0" fmla="*/ 184 w 216"/>
                    <a:gd name="T1" fmla="*/ 0 h 208"/>
                    <a:gd name="T2" fmla="*/ 152 w 216"/>
                    <a:gd name="T3" fmla="*/ 32 h 208"/>
                    <a:gd name="T4" fmla="*/ 154 w 216"/>
                    <a:gd name="T5" fmla="*/ 41 h 208"/>
                    <a:gd name="T6" fmla="*/ 60 w 216"/>
                    <a:gd name="T7" fmla="*/ 80 h 208"/>
                    <a:gd name="T8" fmla="*/ 32 w 216"/>
                    <a:gd name="T9" fmla="*/ 64 h 208"/>
                    <a:gd name="T10" fmla="*/ 0 w 216"/>
                    <a:gd name="T11" fmla="*/ 96 h 208"/>
                    <a:gd name="T12" fmla="*/ 32 w 216"/>
                    <a:gd name="T13" fmla="*/ 128 h 208"/>
                    <a:gd name="T14" fmla="*/ 56 w 216"/>
                    <a:gd name="T15" fmla="*/ 118 h 208"/>
                    <a:gd name="T16" fmla="*/ 116 w 216"/>
                    <a:gd name="T17" fmla="*/ 161 h 208"/>
                    <a:gd name="T18" fmla="*/ 112 w 216"/>
                    <a:gd name="T19" fmla="*/ 176 h 208"/>
                    <a:gd name="T20" fmla="*/ 144 w 216"/>
                    <a:gd name="T21" fmla="*/ 208 h 208"/>
                    <a:gd name="T22" fmla="*/ 176 w 216"/>
                    <a:gd name="T23" fmla="*/ 176 h 208"/>
                    <a:gd name="T24" fmla="*/ 144 w 216"/>
                    <a:gd name="T25" fmla="*/ 144 h 208"/>
                    <a:gd name="T26" fmla="*/ 121 w 216"/>
                    <a:gd name="T27" fmla="*/ 154 h 208"/>
                    <a:gd name="T28" fmla="*/ 61 w 216"/>
                    <a:gd name="T29" fmla="*/ 111 h 208"/>
                    <a:gd name="T30" fmla="*/ 64 w 216"/>
                    <a:gd name="T31" fmla="*/ 96 h 208"/>
                    <a:gd name="T32" fmla="*/ 63 w 216"/>
                    <a:gd name="T33" fmla="*/ 87 h 208"/>
                    <a:gd name="T34" fmla="*/ 157 w 216"/>
                    <a:gd name="T35" fmla="*/ 48 h 208"/>
                    <a:gd name="T36" fmla="*/ 184 w 216"/>
                    <a:gd name="T37" fmla="*/ 64 h 208"/>
                    <a:gd name="T38" fmla="*/ 216 w 216"/>
                    <a:gd name="T39" fmla="*/ 32 h 208"/>
                    <a:gd name="T40" fmla="*/ 184 w 216"/>
                    <a:gd name="T41" fmla="*/ 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208">
                      <a:moveTo>
                        <a:pt x="184" y="0"/>
                      </a:moveTo>
                      <a:cubicBezTo>
                        <a:pt x="167" y="0"/>
                        <a:pt x="152" y="14"/>
                        <a:pt x="152" y="32"/>
                      </a:cubicBezTo>
                      <a:cubicBezTo>
                        <a:pt x="152" y="35"/>
                        <a:pt x="153" y="38"/>
                        <a:pt x="154" y="41"/>
                      </a:cubicBezTo>
                      <a:cubicBezTo>
                        <a:pt x="60" y="80"/>
                        <a:pt x="60" y="80"/>
                        <a:pt x="60" y="80"/>
                      </a:cubicBezTo>
                      <a:cubicBezTo>
                        <a:pt x="55" y="70"/>
                        <a:pt x="44" y="64"/>
                        <a:pt x="32" y="64"/>
                      </a:cubicBezTo>
                      <a:cubicBezTo>
                        <a:pt x="15" y="64"/>
                        <a:pt x="0" y="78"/>
                        <a:pt x="0" y="96"/>
                      </a:cubicBezTo>
                      <a:cubicBezTo>
                        <a:pt x="0" y="113"/>
                        <a:pt x="15" y="128"/>
                        <a:pt x="32" y="128"/>
                      </a:cubicBezTo>
                      <a:cubicBezTo>
                        <a:pt x="42" y="128"/>
                        <a:pt x="50" y="124"/>
                        <a:pt x="56" y="118"/>
                      </a:cubicBezTo>
                      <a:cubicBezTo>
                        <a:pt x="116" y="161"/>
                        <a:pt x="116" y="161"/>
                        <a:pt x="116" y="161"/>
                      </a:cubicBezTo>
                      <a:cubicBezTo>
                        <a:pt x="114" y="165"/>
                        <a:pt x="112" y="170"/>
                        <a:pt x="112" y="176"/>
                      </a:cubicBezTo>
                      <a:cubicBezTo>
                        <a:pt x="112" y="193"/>
                        <a:pt x="127" y="208"/>
                        <a:pt x="144" y="208"/>
                      </a:cubicBezTo>
                      <a:cubicBezTo>
                        <a:pt x="162" y="208"/>
                        <a:pt x="176" y="193"/>
                        <a:pt x="176" y="176"/>
                      </a:cubicBezTo>
                      <a:cubicBezTo>
                        <a:pt x="176" y="158"/>
                        <a:pt x="162" y="144"/>
                        <a:pt x="144" y="144"/>
                      </a:cubicBezTo>
                      <a:cubicBezTo>
                        <a:pt x="135" y="144"/>
                        <a:pt x="127" y="148"/>
                        <a:pt x="121" y="154"/>
                      </a:cubicBezTo>
                      <a:cubicBezTo>
                        <a:pt x="61" y="111"/>
                        <a:pt x="61" y="111"/>
                        <a:pt x="61" y="111"/>
                      </a:cubicBezTo>
                      <a:cubicBezTo>
                        <a:pt x="63" y="107"/>
                        <a:pt x="64" y="101"/>
                        <a:pt x="64" y="96"/>
                      </a:cubicBezTo>
                      <a:cubicBezTo>
                        <a:pt x="64" y="93"/>
                        <a:pt x="64" y="90"/>
                        <a:pt x="63" y="87"/>
                      </a:cubicBezTo>
                      <a:cubicBezTo>
                        <a:pt x="157" y="48"/>
                        <a:pt x="157" y="48"/>
                        <a:pt x="157" y="48"/>
                      </a:cubicBezTo>
                      <a:cubicBezTo>
                        <a:pt x="162" y="57"/>
                        <a:pt x="173" y="64"/>
                        <a:pt x="184" y="64"/>
                      </a:cubicBezTo>
                      <a:cubicBezTo>
                        <a:pt x="202" y="64"/>
                        <a:pt x="216" y="49"/>
                        <a:pt x="216" y="32"/>
                      </a:cubicBezTo>
                      <a:cubicBezTo>
                        <a:pt x="216" y="14"/>
                        <a:pt x="20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AD1C21"/>
                    </a:solidFill>
                  </a:endParaRPr>
                </a:p>
              </p:txBody>
            </p:sp>
          </p:grpSp>
        </p:grpSp>
        <p:sp>
          <p:nvSpPr>
            <p:cNvPr id="39" name="文本框 44"/>
            <p:cNvSpPr txBox="1"/>
            <p:nvPr/>
          </p:nvSpPr>
          <p:spPr>
            <a:xfrm>
              <a:off x="9284089" y="252855"/>
              <a:ext cx="2170011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重庆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大学 软件学院 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Chongqing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0697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458">
        <p:blinds dir="vert"/>
      </p:transition>
    </mc:Choice>
    <mc:Fallback>
      <p:transition spd="slow" advTm="458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圆角矩形 23"/>
          <p:cNvSpPr/>
          <p:nvPr/>
        </p:nvSpPr>
        <p:spPr>
          <a:xfrm>
            <a:off x="0" y="1844437"/>
            <a:ext cx="9605104" cy="4255319"/>
          </a:xfrm>
          <a:prstGeom prst="roundRect">
            <a:avLst>
              <a:gd name="adj" fmla="val 0"/>
            </a:avLst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sp>
        <p:nvSpPr>
          <p:cNvPr id="23" name="圆角矩形 22"/>
          <p:cNvSpPr/>
          <p:nvPr/>
        </p:nvSpPr>
        <p:spPr>
          <a:xfrm>
            <a:off x="0" y="1679335"/>
            <a:ext cx="9605104" cy="4255319"/>
          </a:xfrm>
          <a:prstGeom prst="roundRect">
            <a:avLst>
              <a:gd name="adj" fmla="val 0"/>
            </a:avLst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7966332" y="2184399"/>
            <a:ext cx="3277544" cy="3245184"/>
            <a:chOff x="1300233" y="1995959"/>
            <a:chExt cx="3306471" cy="3273825"/>
          </a:xfrm>
        </p:grpSpPr>
        <p:sp>
          <p:nvSpPr>
            <p:cNvPr id="20" name="圆角矩形 20"/>
            <p:cNvSpPr/>
            <p:nvPr/>
          </p:nvSpPr>
          <p:spPr>
            <a:xfrm>
              <a:off x="1300233" y="1995959"/>
              <a:ext cx="3306471" cy="3273825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20386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1432848" y="2127265"/>
              <a:ext cx="3041242" cy="3011214"/>
            </a:xfrm>
            <a:prstGeom prst="ellipse">
              <a:avLst/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 dirty="0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011835" y="2980837"/>
              <a:ext cx="1883269" cy="13195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55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结论</a:t>
              </a:r>
              <a:endParaRPr lang="en-US" altLang="zh-CN" sz="5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Calibri" panose="020F0502020204030204" pitchFamily="34" charset="0"/>
                </a:rPr>
                <a:t>Conclusions</a:t>
              </a:r>
              <a:endParaRPr lang="zh-CN" altLang="en-US" sz="2400" dirty="0">
                <a:solidFill>
                  <a:schemeClr val="bg1"/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1214762" y="2540931"/>
            <a:ext cx="6284875" cy="2252920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EPOS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的内核可以在</a:t>
            </a:r>
            <a:r>
              <a:rPr lang="en-US" alt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RPi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上运行，具体包括功能包含以下几点：</a:t>
            </a:r>
          </a:p>
          <a:p>
            <a:pPr>
              <a:lnSpc>
                <a:spcPct val="130000"/>
              </a:lnSpc>
            </a:pPr>
            <a:r>
              <a:rPr lang="zh-CN" altLang="en-US" sz="1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① 系统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引导项：将</a:t>
            </a:r>
            <a:r>
              <a:rPr lang="en-US" alt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EPOS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RPi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上运行起来。</a:t>
            </a:r>
          </a:p>
          <a:p>
            <a:pPr>
              <a:lnSpc>
                <a:spcPct val="130000"/>
              </a:lnSpc>
            </a:pPr>
            <a:r>
              <a:rPr lang="zh-CN" altLang="en-US" sz="1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② </a:t>
            </a:r>
            <a:r>
              <a:rPr lang="en-US" altLang="zh-CN" sz="1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MMU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：实现虚拟内存映射。</a:t>
            </a:r>
          </a:p>
          <a:p>
            <a:pPr>
              <a:lnSpc>
                <a:spcPct val="130000"/>
              </a:lnSpc>
            </a:pPr>
            <a:r>
              <a:rPr lang="zh-CN" altLang="en-US" sz="1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③ 中断处理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：实现了非嵌套中断处理。</a:t>
            </a:r>
          </a:p>
          <a:p>
            <a:pPr>
              <a:lnSpc>
                <a:spcPct val="130000"/>
              </a:lnSpc>
            </a:pPr>
            <a:r>
              <a:rPr lang="zh-CN" altLang="en-US" sz="1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④ 系统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定时器：将</a:t>
            </a:r>
            <a:r>
              <a:rPr lang="en-US" altLang="zh-CN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RPi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的系统定时器驱动成功。</a:t>
            </a:r>
          </a:p>
          <a:p>
            <a:pPr>
              <a:lnSpc>
                <a:spcPct val="130000"/>
              </a:lnSpc>
            </a:pPr>
            <a:r>
              <a:rPr lang="zh-CN" altLang="en-US" sz="1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⑤ 多任务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：实现了多任务</a:t>
            </a:r>
            <a:r>
              <a:rPr lang="zh-CN" altLang="en-US" sz="1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2807274" y="252859"/>
            <a:ext cx="9384729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sp>
        <p:nvSpPr>
          <p:cNvPr id="39" name="圆角矩形 38"/>
          <p:cNvSpPr/>
          <p:nvPr/>
        </p:nvSpPr>
        <p:spPr>
          <a:xfrm rot="10800000" flipV="1">
            <a:off x="-5662" y="249443"/>
            <a:ext cx="484287" cy="491115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 smtClean="0"/>
              <a:t>3</a:t>
            </a:r>
            <a:endParaRPr lang="zh-CN" altLang="en-US" sz="3600" dirty="0"/>
          </a:p>
        </p:txBody>
      </p:sp>
      <p:sp>
        <p:nvSpPr>
          <p:cNvPr id="40" name="文本框 39"/>
          <p:cNvSpPr txBox="1"/>
          <p:nvPr/>
        </p:nvSpPr>
        <p:spPr>
          <a:xfrm>
            <a:off x="647719" y="267583"/>
            <a:ext cx="2108261" cy="461661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lang="zh-CN" altLang="en-US" sz="2400" spc="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结论及展望</a:t>
            </a:r>
          </a:p>
        </p:txBody>
      </p:sp>
      <p:grpSp>
        <p:nvGrpSpPr>
          <p:cNvPr id="25" name="组 13"/>
          <p:cNvGrpSpPr/>
          <p:nvPr/>
        </p:nvGrpSpPr>
        <p:grpSpPr>
          <a:xfrm>
            <a:off x="9284091" y="252858"/>
            <a:ext cx="2907908" cy="574513"/>
            <a:chOff x="9284089" y="252855"/>
            <a:chExt cx="2907908" cy="574513"/>
          </a:xfrm>
        </p:grpSpPr>
        <p:grpSp>
          <p:nvGrpSpPr>
            <p:cNvPr id="26" name="组 2"/>
            <p:cNvGrpSpPr/>
            <p:nvPr/>
          </p:nvGrpSpPr>
          <p:grpSpPr>
            <a:xfrm>
              <a:off x="11454105" y="252856"/>
              <a:ext cx="737892" cy="484288"/>
              <a:chOff x="11454105" y="252856"/>
              <a:chExt cx="737892" cy="484288"/>
            </a:xfrm>
          </p:grpSpPr>
          <p:grpSp>
            <p:nvGrpSpPr>
              <p:cNvPr id="28" name="组 1"/>
              <p:cNvGrpSpPr/>
              <p:nvPr/>
            </p:nvGrpSpPr>
            <p:grpSpPr>
              <a:xfrm>
                <a:off x="12039604" y="252856"/>
                <a:ext cx="152393" cy="484287"/>
                <a:chOff x="12039604" y="252856"/>
                <a:chExt cx="152393" cy="484287"/>
              </a:xfrm>
            </p:grpSpPr>
            <p:sp>
              <p:nvSpPr>
                <p:cNvPr id="32" name="圆角矩形 31"/>
                <p:cNvSpPr/>
                <p:nvPr/>
              </p:nvSpPr>
              <p:spPr>
                <a:xfrm rot="16200000" flipV="1">
                  <a:off x="12072988" y="518121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3" name="圆角矩形 32"/>
                <p:cNvSpPr/>
                <p:nvPr/>
              </p:nvSpPr>
              <p:spPr>
                <a:xfrm rot="16200000" flipV="1">
                  <a:off x="12072988" y="618134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4" name="圆角矩形 33"/>
                <p:cNvSpPr/>
                <p:nvPr/>
              </p:nvSpPr>
              <p:spPr>
                <a:xfrm rot="16200000" flipV="1">
                  <a:off x="12072988" y="321750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5" name="圆角矩形 34"/>
                <p:cNvSpPr/>
                <p:nvPr/>
              </p:nvSpPr>
              <p:spPr>
                <a:xfrm rot="16200000" flipV="1">
                  <a:off x="12072988" y="42176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6" name="圆角矩形 35"/>
                <p:cNvSpPr/>
                <p:nvPr/>
              </p:nvSpPr>
              <p:spPr>
                <a:xfrm rot="16200000" flipV="1">
                  <a:off x="12072987" y="21947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29" name="组合 28"/>
              <p:cNvGrpSpPr/>
              <p:nvPr/>
            </p:nvGrpSpPr>
            <p:grpSpPr>
              <a:xfrm>
                <a:off x="11454105" y="252857"/>
                <a:ext cx="491115" cy="484287"/>
                <a:chOff x="1528923" y="220268"/>
                <a:chExt cx="1284096" cy="1266241"/>
              </a:xfrm>
            </p:grpSpPr>
            <p:sp>
              <p:nvSpPr>
                <p:cNvPr id="30" name="圆角矩形 29"/>
                <p:cNvSpPr/>
                <p:nvPr/>
              </p:nvSpPr>
              <p:spPr>
                <a:xfrm rot="16200000" flipV="1">
                  <a:off x="1537850" y="211341"/>
                  <a:ext cx="1266241" cy="1284096"/>
                </a:xfrm>
                <a:prstGeom prst="roundRect">
                  <a:avLst>
                    <a:gd name="adj" fmla="val 5039"/>
                  </a:avLst>
                </a:prstGeom>
                <a:solidFill>
                  <a:schemeClr val="accent5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1" name="Freeform 96"/>
                <p:cNvSpPr>
                  <a:spLocks/>
                </p:cNvSpPr>
                <p:nvPr/>
              </p:nvSpPr>
              <p:spPr bwMode="auto">
                <a:xfrm>
                  <a:off x="1804148" y="499514"/>
                  <a:ext cx="733647" cy="707752"/>
                </a:xfrm>
                <a:custGeom>
                  <a:avLst/>
                  <a:gdLst>
                    <a:gd name="T0" fmla="*/ 184 w 216"/>
                    <a:gd name="T1" fmla="*/ 0 h 208"/>
                    <a:gd name="T2" fmla="*/ 152 w 216"/>
                    <a:gd name="T3" fmla="*/ 32 h 208"/>
                    <a:gd name="T4" fmla="*/ 154 w 216"/>
                    <a:gd name="T5" fmla="*/ 41 h 208"/>
                    <a:gd name="T6" fmla="*/ 60 w 216"/>
                    <a:gd name="T7" fmla="*/ 80 h 208"/>
                    <a:gd name="T8" fmla="*/ 32 w 216"/>
                    <a:gd name="T9" fmla="*/ 64 h 208"/>
                    <a:gd name="T10" fmla="*/ 0 w 216"/>
                    <a:gd name="T11" fmla="*/ 96 h 208"/>
                    <a:gd name="T12" fmla="*/ 32 w 216"/>
                    <a:gd name="T13" fmla="*/ 128 h 208"/>
                    <a:gd name="T14" fmla="*/ 56 w 216"/>
                    <a:gd name="T15" fmla="*/ 118 h 208"/>
                    <a:gd name="T16" fmla="*/ 116 w 216"/>
                    <a:gd name="T17" fmla="*/ 161 h 208"/>
                    <a:gd name="T18" fmla="*/ 112 w 216"/>
                    <a:gd name="T19" fmla="*/ 176 h 208"/>
                    <a:gd name="T20" fmla="*/ 144 w 216"/>
                    <a:gd name="T21" fmla="*/ 208 h 208"/>
                    <a:gd name="T22" fmla="*/ 176 w 216"/>
                    <a:gd name="T23" fmla="*/ 176 h 208"/>
                    <a:gd name="T24" fmla="*/ 144 w 216"/>
                    <a:gd name="T25" fmla="*/ 144 h 208"/>
                    <a:gd name="T26" fmla="*/ 121 w 216"/>
                    <a:gd name="T27" fmla="*/ 154 h 208"/>
                    <a:gd name="T28" fmla="*/ 61 w 216"/>
                    <a:gd name="T29" fmla="*/ 111 h 208"/>
                    <a:gd name="T30" fmla="*/ 64 w 216"/>
                    <a:gd name="T31" fmla="*/ 96 h 208"/>
                    <a:gd name="T32" fmla="*/ 63 w 216"/>
                    <a:gd name="T33" fmla="*/ 87 h 208"/>
                    <a:gd name="T34" fmla="*/ 157 w 216"/>
                    <a:gd name="T35" fmla="*/ 48 h 208"/>
                    <a:gd name="T36" fmla="*/ 184 w 216"/>
                    <a:gd name="T37" fmla="*/ 64 h 208"/>
                    <a:gd name="T38" fmla="*/ 216 w 216"/>
                    <a:gd name="T39" fmla="*/ 32 h 208"/>
                    <a:gd name="T40" fmla="*/ 184 w 216"/>
                    <a:gd name="T41" fmla="*/ 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208">
                      <a:moveTo>
                        <a:pt x="184" y="0"/>
                      </a:moveTo>
                      <a:cubicBezTo>
                        <a:pt x="167" y="0"/>
                        <a:pt x="152" y="14"/>
                        <a:pt x="152" y="32"/>
                      </a:cubicBezTo>
                      <a:cubicBezTo>
                        <a:pt x="152" y="35"/>
                        <a:pt x="153" y="38"/>
                        <a:pt x="154" y="41"/>
                      </a:cubicBezTo>
                      <a:cubicBezTo>
                        <a:pt x="60" y="80"/>
                        <a:pt x="60" y="80"/>
                        <a:pt x="60" y="80"/>
                      </a:cubicBezTo>
                      <a:cubicBezTo>
                        <a:pt x="55" y="70"/>
                        <a:pt x="44" y="64"/>
                        <a:pt x="32" y="64"/>
                      </a:cubicBezTo>
                      <a:cubicBezTo>
                        <a:pt x="15" y="64"/>
                        <a:pt x="0" y="78"/>
                        <a:pt x="0" y="96"/>
                      </a:cubicBezTo>
                      <a:cubicBezTo>
                        <a:pt x="0" y="113"/>
                        <a:pt x="15" y="128"/>
                        <a:pt x="32" y="128"/>
                      </a:cubicBezTo>
                      <a:cubicBezTo>
                        <a:pt x="42" y="128"/>
                        <a:pt x="50" y="124"/>
                        <a:pt x="56" y="118"/>
                      </a:cubicBezTo>
                      <a:cubicBezTo>
                        <a:pt x="116" y="161"/>
                        <a:pt x="116" y="161"/>
                        <a:pt x="116" y="161"/>
                      </a:cubicBezTo>
                      <a:cubicBezTo>
                        <a:pt x="114" y="165"/>
                        <a:pt x="112" y="170"/>
                        <a:pt x="112" y="176"/>
                      </a:cubicBezTo>
                      <a:cubicBezTo>
                        <a:pt x="112" y="193"/>
                        <a:pt x="127" y="208"/>
                        <a:pt x="144" y="208"/>
                      </a:cubicBezTo>
                      <a:cubicBezTo>
                        <a:pt x="162" y="208"/>
                        <a:pt x="176" y="193"/>
                        <a:pt x="176" y="176"/>
                      </a:cubicBezTo>
                      <a:cubicBezTo>
                        <a:pt x="176" y="158"/>
                        <a:pt x="162" y="144"/>
                        <a:pt x="144" y="144"/>
                      </a:cubicBezTo>
                      <a:cubicBezTo>
                        <a:pt x="135" y="144"/>
                        <a:pt x="127" y="148"/>
                        <a:pt x="121" y="154"/>
                      </a:cubicBezTo>
                      <a:cubicBezTo>
                        <a:pt x="61" y="111"/>
                        <a:pt x="61" y="111"/>
                        <a:pt x="61" y="111"/>
                      </a:cubicBezTo>
                      <a:cubicBezTo>
                        <a:pt x="63" y="107"/>
                        <a:pt x="64" y="101"/>
                        <a:pt x="64" y="96"/>
                      </a:cubicBezTo>
                      <a:cubicBezTo>
                        <a:pt x="64" y="93"/>
                        <a:pt x="64" y="90"/>
                        <a:pt x="63" y="87"/>
                      </a:cubicBezTo>
                      <a:cubicBezTo>
                        <a:pt x="157" y="48"/>
                        <a:pt x="157" y="48"/>
                        <a:pt x="157" y="48"/>
                      </a:cubicBezTo>
                      <a:cubicBezTo>
                        <a:pt x="162" y="57"/>
                        <a:pt x="173" y="64"/>
                        <a:pt x="184" y="64"/>
                      </a:cubicBezTo>
                      <a:cubicBezTo>
                        <a:pt x="202" y="64"/>
                        <a:pt x="216" y="49"/>
                        <a:pt x="216" y="32"/>
                      </a:cubicBezTo>
                      <a:cubicBezTo>
                        <a:pt x="216" y="14"/>
                        <a:pt x="20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AD1C21"/>
                    </a:solidFill>
                  </a:endParaRPr>
                </a:p>
              </p:txBody>
            </p:sp>
          </p:grpSp>
        </p:grpSp>
        <p:sp>
          <p:nvSpPr>
            <p:cNvPr id="27" name="文本框 44"/>
            <p:cNvSpPr txBox="1"/>
            <p:nvPr/>
          </p:nvSpPr>
          <p:spPr>
            <a:xfrm>
              <a:off x="9284089" y="252855"/>
              <a:ext cx="2170011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重庆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大学 软件学院 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Chongqing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2446939"/>
      </p:ext>
    </p:extLst>
  </p:cSld>
  <p:clrMapOvr>
    <a:masterClrMapping/>
  </p:clrMapOvr>
  <p:transition spd="slow" advTm="464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3" name="直接连接符 82"/>
          <p:cNvCxnSpPr/>
          <p:nvPr/>
        </p:nvCxnSpPr>
        <p:spPr>
          <a:xfrm>
            <a:off x="6763951" y="1031846"/>
            <a:ext cx="1" cy="5826154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/>
          <p:nvPr/>
        </p:nvCxnSpPr>
        <p:spPr>
          <a:xfrm>
            <a:off x="6038455" y="1"/>
            <a:ext cx="0" cy="5257799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 rot="5400000">
            <a:off x="-2741855" y="2736811"/>
            <a:ext cx="6818603" cy="134499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 14"/>
          <p:cNvGrpSpPr/>
          <p:nvPr/>
        </p:nvGrpSpPr>
        <p:grpSpPr>
          <a:xfrm>
            <a:off x="-22300" y="6654793"/>
            <a:ext cx="1271471" cy="203211"/>
            <a:chOff x="-22302" y="6654791"/>
            <a:chExt cx="1271471" cy="203210"/>
          </a:xfrm>
        </p:grpSpPr>
        <p:sp>
          <p:nvSpPr>
            <p:cNvPr id="9" name="圆角矩形 8"/>
            <p:cNvSpPr/>
            <p:nvPr/>
          </p:nvSpPr>
          <p:spPr>
            <a:xfrm flipV="1">
              <a:off x="240276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圆角矩形 9"/>
            <p:cNvSpPr/>
            <p:nvPr/>
          </p:nvSpPr>
          <p:spPr>
            <a:xfrm flipV="1">
              <a:off x="-22302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圆角矩形 10"/>
            <p:cNvSpPr/>
            <p:nvPr/>
          </p:nvSpPr>
          <p:spPr>
            <a:xfrm flipV="1">
              <a:off x="755838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圆角矩形 11"/>
            <p:cNvSpPr/>
            <p:nvPr/>
          </p:nvSpPr>
          <p:spPr>
            <a:xfrm flipV="1">
              <a:off x="493260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圆角矩形 7"/>
            <p:cNvSpPr/>
            <p:nvPr/>
          </p:nvSpPr>
          <p:spPr>
            <a:xfrm flipV="1">
              <a:off x="1024362" y="6654791"/>
              <a:ext cx="224807" cy="203210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113076" y="245329"/>
            <a:ext cx="1031043" cy="4519883"/>
          </a:xfrm>
          <a:prstGeom prst="rect">
            <a:avLst/>
          </a:prstGeom>
          <a:noFill/>
        </p:spPr>
        <p:txBody>
          <a:bodyPr vert="eaVert" wrap="square" lIns="91436" tIns="45718" rIns="91436" bIns="45718" rtlCol="0">
            <a:spAutoFit/>
          </a:bodyPr>
          <a:lstStyle/>
          <a:p>
            <a:r>
              <a:rPr lang="en-US" altLang="zh-CN" sz="5500" dirty="0">
                <a:solidFill>
                  <a:schemeClr val="bg1"/>
                </a:solidFill>
                <a:latin typeface="Eras Light ITC" panose="020B0402030504020804" pitchFamily="34" charset="0"/>
              </a:rPr>
              <a:t>CONTENTS</a:t>
            </a:r>
            <a:endParaRPr lang="zh-CN" altLang="en-US" sz="5500" dirty="0">
              <a:solidFill>
                <a:schemeClr val="bg1"/>
              </a:solidFill>
              <a:latin typeface="Eras Light ITC" panose="020B0402030504020804" pitchFamily="34" charset="0"/>
            </a:endParaRPr>
          </a:p>
        </p:txBody>
      </p:sp>
      <p:sp>
        <p:nvSpPr>
          <p:cNvPr id="73" name="圆角矩形 72"/>
          <p:cNvSpPr/>
          <p:nvPr/>
        </p:nvSpPr>
        <p:spPr>
          <a:xfrm rot="10800000" flipV="1">
            <a:off x="5796314" y="1705946"/>
            <a:ext cx="484287" cy="491115"/>
          </a:xfrm>
          <a:prstGeom prst="roundRect">
            <a:avLst>
              <a:gd name="adj" fmla="val 5039"/>
            </a:avLst>
          </a:prstGeom>
          <a:solidFill>
            <a:srgbClr val="4472C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/>
              <a:t>1</a:t>
            </a:r>
            <a:endParaRPr lang="zh-CN" altLang="en-US" sz="3600" dirty="0"/>
          </a:p>
        </p:txBody>
      </p:sp>
      <p:sp>
        <p:nvSpPr>
          <p:cNvPr id="74" name="圆角矩形 73"/>
          <p:cNvSpPr/>
          <p:nvPr/>
        </p:nvSpPr>
        <p:spPr>
          <a:xfrm rot="10800000" flipV="1">
            <a:off x="6521813" y="2559058"/>
            <a:ext cx="484287" cy="491115"/>
          </a:xfrm>
          <a:prstGeom prst="roundRect">
            <a:avLst>
              <a:gd name="adj" fmla="val 5039"/>
            </a:avLst>
          </a:prstGeom>
          <a:solidFill>
            <a:srgbClr val="2F5597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 smtClean="0"/>
              <a:t>3</a:t>
            </a:r>
            <a:endParaRPr lang="zh-CN" altLang="en-US" sz="3600" dirty="0"/>
          </a:p>
        </p:txBody>
      </p:sp>
      <p:sp>
        <p:nvSpPr>
          <p:cNvPr id="75" name="圆角矩形 74"/>
          <p:cNvSpPr/>
          <p:nvPr/>
        </p:nvSpPr>
        <p:spPr>
          <a:xfrm rot="10800000" flipV="1">
            <a:off x="5797245" y="3408700"/>
            <a:ext cx="484287" cy="491115"/>
          </a:xfrm>
          <a:prstGeom prst="roundRect">
            <a:avLst>
              <a:gd name="adj" fmla="val 5039"/>
            </a:avLst>
          </a:prstGeom>
          <a:solidFill>
            <a:srgbClr val="4472C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/>
              <a:t>2</a:t>
            </a:r>
            <a:endParaRPr lang="zh-CN" altLang="en-US" sz="3600" dirty="0"/>
          </a:p>
        </p:txBody>
      </p:sp>
      <p:sp>
        <p:nvSpPr>
          <p:cNvPr id="76" name="圆角矩形 75"/>
          <p:cNvSpPr/>
          <p:nvPr/>
        </p:nvSpPr>
        <p:spPr>
          <a:xfrm rot="10800000" flipV="1">
            <a:off x="6521813" y="4328611"/>
            <a:ext cx="484287" cy="491115"/>
          </a:xfrm>
          <a:prstGeom prst="roundRect">
            <a:avLst>
              <a:gd name="adj" fmla="val 5039"/>
            </a:avLst>
          </a:prstGeom>
          <a:solidFill>
            <a:srgbClr val="2F5597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 smtClean="0"/>
              <a:t>4</a:t>
            </a:r>
            <a:endParaRPr lang="zh-CN" altLang="en-US" sz="3600" dirty="0"/>
          </a:p>
        </p:txBody>
      </p:sp>
      <p:sp>
        <p:nvSpPr>
          <p:cNvPr id="87" name="文本框 86"/>
          <p:cNvSpPr txBox="1"/>
          <p:nvPr/>
        </p:nvSpPr>
        <p:spPr>
          <a:xfrm>
            <a:off x="2283329" y="1564949"/>
            <a:ext cx="3416312" cy="646327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lang="zh-CN" altLang="en-US" sz="36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</a:t>
            </a:r>
            <a:r>
              <a:rPr lang="zh-CN" altLang="en-US" sz="3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背景及意义</a:t>
            </a:r>
          </a:p>
        </p:txBody>
      </p:sp>
      <p:sp>
        <p:nvSpPr>
          <p:cNvPr id="88" name="文本框 87"/>
          <p:cNvSpPr txBox="1"/>
          <p:nvPr/>
        </p:nvSpPr>
        <p:spPr>
          <a:xfrm>
            <a:off x="7298669" y="2481451"/>
            <a:ext cx="2492982" cy="646327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lang="zh-CN" altLang="en-US" sz="3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结论及展望</a:t>
            </a:r>
          </a:p>
        </p:txBody>
      </p:sp>
      <p:sp>
        <p:nvSpPr>
          <p:cNvPr id="89" name="文本框 88"/>
          <p:cNvSpPr txBox="1"/>
          <p:nvPr/>
        </p:nvSpPr>
        <p:spPr>
          <a:xfrm>
            <a:off x="2283329" y="3271356"/>
            <a:ext cx="3416312" cy="646327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lang="zh-CN" altLang="en-US" sz="3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系统设计及实现</a:t>
            </a:r>
          </a:p>
        </p:txBody>
      </p:sp>
      <p:sp>
        <p:nvSpPr>
          <p:cNvPr id="90" name="文本框 89"/>
          <p:cNvSpPr txBox="1"/>
          <p:nvPr/>
        </p:nvSpPr>
        <p:spPr>
          <a:xfrm>
            <a:off x="7449670" y="4212499"/>
            <a:ext cx="2031317" cy="646327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lang="zh-CN" altLang="en-US" sz="3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系统展示</a:t>
            </a:r>
          </a:p>
        </p:txBody>
      </p:sp>
      <p:grpSp>
        <p:nvGrpSpPr>
          <p:cNvPr id="14" name="组 13"/>
          <p:cNvGrpSpPr/>
          <p:nvPr/>
        </p:nvGrpSpPr>
        <p:grpSpPr>
          <a:xfrm>
            <a:off x="9284091" y="252858"/>
            <a:ext cx="2907908" cy="574513"/>
            <a:chOff x="9284089" y="252855"/>
            <a:chExt cx="2907908" cy="574513"/>
          </a:xfrm>
        </p:grpSpPr>
        <p:grpSp>
          <p:nvGrpSpPr>
            <p:cNvPr id="3" name="组 2"/>
            <p:cNvGrpSpPr/>
            <p:nvPr/>
          </p:nvGrpSpPr>
          <p:grpSpPr>
            <a:xfrm>
              <a:off x="11454105" y="252856"/>
              <a:ext cx="737892" cy="484288"/>
              <a:chOff x="11454105" y="252856"/>
              <a:chExt cx="737892" cy="484288"/>
            </a:xfrm>
          </p:grpSpPr>
          <p:grpSp>
            <p:nvGrpSpPr>
              <p:cNvPr id="2" name="组 1"/>
              <p:cNvGrpSpPr/>
              <p:nvPr/>
            </p:nvGrpSpPr>
            <p:grpSpPr>
              <a:xfrm>
                <a:off x="12039604" y="252856"/>
                <a:ext cx="152393" cy="484287"/>
                <a:chOff x="12039604" y="252856"/>
                <a:chExt cx="152393" cy="484287"/>
              </a:xfrm>
            </p:grpSpPr>
            <p:sp>
              <p:nvSpPr>
                <p:cNvPr id="96" name="圆角矩形 95"/>
                <p:cNvSpPr/>
                <p:nvPr/>
              </p:nvSpPr>
              <p:spPr>
                <a:xfrm rot="16200000" flipV="1">
                  <a:off x="12072988" y="518121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7" name="圆角矩形 96"/>
                <p:cNvSpPr/>
                <p:nvPr/>
              </p:nvSpPr>
              <p:spPr>
                <a:xfrm rot="16200000" flipV="1">
                  <a:off x="12072988" y="618134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8" name="圆角矩形 97"/>
                <p:cNvSpPr/>
                <p:nvPr/>
              </p:nvSpPr>
              <p:spPr>
                <a:xfrm rot="16200000" flipV="1">
                  <a:off x="12072988" y="321750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9" name="圆角矩形 98"/>
                <p:cNvSpPr/>
                <p:nvPr/>
              </p:nvSpPr>
              <p:spPr>
                <a:xfrm rot="16200000" flipV="1">
                  <a:off x="12072988" y="42176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95" name="圆角矩形 94"/>
                <p:cNvSpPr/>
                <p:nvPr/>
              </p:nvSpPr>
              <p:spPr>
                <a:xfrm rot="16200000" flipV="1">
                  <a:off x="12072987" y="21947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100" name="组合 99"/>
              <p:cNvGrpSpPr/>
              <p:nvPr/>
            </p:nvGrpSpPr>
            <p:grpSpPr>
              <a:xfrm>
                <a:off x="11454105" y="252857"/>
                <a:ext cx="491115" cy="484287"/>
                <a:chOff x="1528923" y="220268"/>
                <a:chExt cx="1284096" cy="1266241"/>
              </a:xfrm>
            </p:grpSpPr>
            <p:sp>
              <p:nvSpPr>
                <p:cNvPr id="101" name="圆角矩形 100"/>
                <p:cNvSpPr/>
                <p:nvPr/>
              </p:nvSpPr>
              <p:spPr>
                <a:xfrm rot="16200000" flipV="1">
                  <a:off x="1537850" y="211341"/>
                  <a:ext cx="1266241" cy="1284096"/>
                </a:xfrm>
                <a:prstGeom prst="roundRect">
                  <a:avLst>
                    <a:gd name="adj" fmla="val 5039"/>
                  </a:avLst>
                </a:prstGeom>
                <a:solidFill>
                  <a:schemeClr val="accent5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2" name="Freeform 96"/>
                <p:cNvSpPr>
                  <a:spLocks/>
                </p:cNvSpPr>
                <p:nvPr/>
              </p:nvSpPr>
              <p:spPr bwMode="auto">
                <a:xfrm>
                  <a:off x="1804148" y="499514"/>
                  <a:ext cx="733647" cy="707752"/>
                </a:xfrm>
                <a:custGeom>
                  <a:avLst/>
                  <a:gdLst>
                    <a:gd name="T0" fmla="*/ 184 w 216"/>
                    <a:gd name="T1" fmla="*/ 0 h 208"/>
                    <a:gd name="T2" fmla="*/ 152 w 216"/>
                    <a:gd name="T3" fmla="*/ 32 h 208"/>
                    <a:gd name="T4" fmla="*/ 154 w 216"/>
                    <a:gd name="T5" fmla="*/ 41 h 208"/>
                    <a:gd name="T6" fmla="*/ 60 w 216"/>
                    <a:gd name="T7" fmla="*/ 80 h 208"/>
                    <a:gd name="T8" fmla="*/ 32 w 216"/>
                    <a:gd name="T9" fmla="*/ 64 h 208"/>
                    <a:gd name="T10" fmla="*/ 0 w 216"/>
                    <a:gd name="T11" fmla="*/ 96 h 208"/>
                    <a:gd name="T12" fmla="*/ 32 w 216"/>
                    <a:gd name="T13" fmla="*/ 128 h 208"/>
                    <a:gd name="T14" fmla="*/ 56 w 216"/>
                    <a:gd name="T15" fmla="*/ 118 h 208"/>
                    <a:gd name="T16" fmla="*/ 116 w 216"/>
                    <a:gd name="T17" fmla="*/ 161 h 208"/>
                    <a:gd name="T18" fmla="*/ 112 w 216"/>
                    <a:gd name="T19" fmla="*/ 176 h 208"/>
                    <a:gd name="T20" fmla="*/ 144 w 216"/>
                    <a:gd name="T21" fmla="*/ 208 h 208"/>
                    <a:gd name="T22" fmla="*/ 176 w 216"/>
                    <a:gd name="T23" fmla="*/ 176 h 208"/>
                    <a:gd name="T24" fmla="*/ 144 w 216"/>
                    <a:gd name="T25" fmla="*/ 144 h 208"/>
                    <a:gd name="T26" fmla="*/ 121 w 216"/>
                    <a:gd name="T27" fmla="*/ 154 h 208"/>
                    <a:gd name="T28" fmla="*/ 61 w 216"/>
                    <a:gd name="T29" fmla="*/ 111 h 208"/>
                    <a:gd name="T30" fmla="*/ 64 w 216"/>
                    <a:gd name="T31" fmla="*/ 96 h 208"/>
                    <a:gd name="T32" fmla="*/ 63 w 216"/>
                    <a:gd name="T33" fmla="*/ 87 h 208"/>
                    <a:gd name="T34" fmla="*/ 157 w 216"/>
                    <a:gd name="T35" fmla="*/ 48 h 208"/>
                    <a:gd name="T36" fmla="*/ 184 w 216"/>
                    <a:gd name="T37" fmla="*/ 64 h 208"/>
                    <a:gd name="T38" fmla="*/ 216 w 216"/>
                    <a:gd name="T39" fmla="*/ 32 h 208"/>
                    <a:gd name="T40" fmla="*/ 184 w 216"/>
                    <a:gd name="T41" fmla="*/ 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208">
                      <a:moveTo>
                        <a:pt x="184" y="0"/>
                      </a:moveTo>
                      <a:cubicBezTo>
                        <a:pt x="167" y="0"/>
                        <a:pt x="152" y="14"/>
                        <a:pt x="152" y="32"/>
                      </a:cubicBezTo>
                      <a:cubicBezTo>
                        <a:pt x="152" y="35"/>
                        <a:pt x="153" y="38"/>
                        <a:pt x="154" y="41"/>
                      </a:cubicBezTo>
                      <a:cubicBezTo>
                        <a:pt x="60" y="80"/>
                        <a:pt x="60" y="80"/>
                        <a:pt x="60" y="80"/>
                      </a:cubicBezTo>
                      <a:cubicBezTo>
                        <a:pt x="55" y="70"/>
                        <a:pt x="44" y="64"/>
                        <a:pt x="32" y="64"/>
                      </a:cubicBezTo>
                      <a:cubicBezTo>
                        <a:pt x="15" y="64"/>
                        <a:pt x="0" y="78"/>
                        <a:pt x="0" y="96"/>
                      </a:cubicBezTo>
                      <a:cubicBezTo>
                        <a:pt x="0" y="113"/>
                        <a:pt x="15" y="128"/>
                        <a:pt x="32" y="128"/>
                      </a:cubicBezTo>
                      <a:cubicBezTo>
                        <a:pt x="42" y="128"/>
                        <a:pt x="50" y="124"/>
                        <a:pt x="56" y="118"/>
                      </a:cubicBezTo>
                      <a:cubicBezTo>
                        <a:pt x="116" y="161"/>
                        <a:pt x="116" y="161"/>
                        <a:pt x="116" y="161"/>
                      </a:cubicBezTo>
                      <a:cubicBezTo>
                        <a:pt x="114" y="165"/>
                        <a:pt x="112" y="170"/>
                        <a:pt x="112" y="176"/>
                      </a:cubicBezTo>
                      <a:cubicBezTo>
                        <a:pt x="112" y="193"/>
                        <a:pt x="127" y="208"/>
                        <a:pt x="144" y="208"/>
                      </a:cubicBezTo>
                      <a:cubicBezTo>
                        <a:pt x="162" y="208"/>
                        <a:pt x="176" y="193"/>
                        <a:pt x="176" y="176"/>
                      </a:cubicBezTo>
                      <a:cubicBezTo>
                        <a:pt x="176" y="158"/>
                        <a:pt x="162" y="144"/>
                        <a:pt x="144" y="144"/>
                      </a:cubicBezTo>
                      <a:cubicBezTo>
                        <a:pt x="135" y="144"/>
                        <a:pt x="127" y="148"/>
                        <a:pt x="121" y="154"/>
                      </a:cubicBezTo>
                      <a:cubicBezTo>
                        <a:pt x="61" y="111"/>
                        <a:pt x="61" y="111"/>
                        <a:pt x="61" y="111"/>
                      </a:cubicBezTo>
                      <a:cubicBezTo>
                        <a:pt x="63" y="107"/>
                        <a:pt x="64" y="101"/>
                        <a:pt x="64" y="96"/>
                      </a:cubicBezTo>
                      <a:cubicBezTo>
                        <a:pt x="64" y="93"/>
                        <a:pt x="64" y="90"/>
                        <a:pt x="63" y="87"/>
                      </a:cubicBezTo>
                      <a:cubicBezTo>
                        <a:pt x="157" y="48"/>
                        <a:pt x="157" y="48"/>
                        <a:pt x="157" y="48"/>
                      </a:cubicBezTo>
                      <a:cubicBezTo>
                        <a:pt x="162" y="57"/>
                        <a:pt x="173" y="64"/>
                        <a:pt x="184" y="64"/>
                      </a:cubicBezTo>
                      <a:cubicBezTo>
                        <a:pt x="202" y="64"/>
                        <a:pt x="216" y="49"/>
                        <a:pt x="216" y="32"/>
                      </a:cubicBezTo>
                      <a:cubicBezTo>
                        <a:pt x="216" y="14"/>
                        <a:pt x="20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AD1C21"/>
                    </a:solidFill>
                  </a:endParaRPr>
                </a:p>
              </p:txBody>
            </p:sp>
          </p:grpSp>
        </p:grpSp>
        <p:sp>
          <p:nvSpPr>
            <p:cNvPr id="45" name="文本框 44"/>
            <p:cNvSpPr txBox="1"/>
            <p:nvPr/>
          </p:nvSpPr>
          <p:spPr>
            <a:xfrm>
              <a:off x="9284089" y="252855"/>
              <a:ext cx="2170011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重庆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大学 软件学院 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Chongqing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5033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9719">
        <p14:conveyor dir="l"/>
      </p:transition>
    </mc:Choice>
    <mc:Fallback>
      <p:transition spd="slow" advTm="9719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圆角矩形 19"/>
          <p:cNvSpPr/>
          <p:nvPr/>
        </p:nvSpPr>
        <p:spPr>
          <a:xfrm>
            <a:off x="3219648" y="2155095"/>
            <a:ext cx="8972355" cy="4255319"/>
          </a:xfrm>
          <a:prstGeom prst="roundRect">
            <a:avLst>
              <a:gd name="adj" fmla="val 0"/>
            </a:avLst>
          </a:prstGeom>
          <a:solidFill>
            <a:srgbClr val="447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21" name="圆角矩形 20"/>
          <p:cNvSpPr/>
          <p:nvPr/>
        </p:nvSpPr>
        <p:spPr>
          <a:xfrm>
            <a:off x="3215481" y="1962777"/>
            <a:ext cx="8972355" cy="4255319"/>
          </a:xfrm>
          <a:prstGeom prst="roundRect">
            <a:avLst>
              <a:gd name="adj" fmla="val 0"/>
            </a:avLst>
          </a:prstGeom>
          <a:solidFill>
            <a:srgbClr val="447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22" name="圆角矩形 21"/>
          <p:cNvSpPr/>
          <p:nvPr/>
        </p:nvSpPr>
        <p:spPr>
          <a:xfrm rot="10800000" flipV="1">
            <a:off x="2860353" y="2451476"/>
            <a:ext cx="762083" cy="699319"/>
          </a:xfrm>
          <a:prstGeom prst="roundRect">
            <a:avLst>
              <a:gd name="adj" fmla="val 5039"/>
            </a:avLst>
          </a:prstGeom>
          <a:solidFill>
            <a:srgbClr val="4472C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/>
              <a:t>1</a:t>
            </a:r>
            <a:endParaRPr lang="zh-CN" altLang="en-US" sz="3600" dirty="0"/>
          </a:p>
        </p:txBody>
      </p:sp>
      <p:sp>
        <p:nvSpPr>
          <p:cNvPr id="23" name="圆角矩形 22"/>
          <p:cNvSpPr/>
          <p:nvPr/>
        </p:nvSpPr>
        <p:spPr>
          <a:xfrm rot="10800000" flipV="1">
            <a:off x="2860353" y="5208341"/>
            <a:ext cx="762083" cy="699319"/>
          </a:xfrm>
          <a:prstGeom prst="roundRect">
            <a:avLst>
              <a:gd name="adj" fmla="val 5039"/>
            </a:avLst>
          </a:prstGeom>
          <a:solidFill>
            <a:schemeClr val="accent5">
              <a:lumMod val="5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/>
              <a:t>4</a:t>
            </a:r>
            <a:endParaRPr lang="zh-CN" altLang="en-US" sz="3600" dirty="0"/>
          </a:p>
        </p:txBody>
      </p:sp>
      <p:sp>
        <p:nvSpPr>
          <p:cNvPr id="24" name="圆角矩形 23"/>
          <p:cNvSpPr/>
          <p:nvPr/>
        </p:nvSpPr>
        <p:spPr>
          <a:xfrm rot="10800000" flipV="1">
            <a:off x="2860353" y="3370431"/>
            <a:ext cx="762083" cy="699319"/>
          </a:xfrm>
          <a:prstGeom prst="roundRect">
            <a:avLst>
              <a:gd name="adj" fmla="val 5039"/>
            </a:avLst>
          </a:prstGeom>
          <a:solidFill>
            <a:schemeClr val="accent5">
              <a:lumMod val="5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/>
              <a:t>2</a:t>
            </a:r>
            <a:endParaRPr lang="zh-CN" altLang="en-US" sz="3600" dirty="0"/>
          </a:p>
        </p:txBody>
      </p:sp>
      <p:sp>
        <p:nvSpPr>
          <p:cNvPr id="25" name="圆角矩形 24"/>
          <p:cNvSpPr/>
          <p:nvPr/>
        </p:nvSpPr>
        <p:spPr>
          <a:xfrm rot="10800000" flipV="1">
            <a:off x="2860353" y="4289385"/>
            <a:ext cx="762083" cy="699319"/>
          </a:xfrm>
          <a:prstGeom prst="roundRect">
            <a:avLst>
              <a:gd name="adj" fmla="val 5039"/>
            </a:avLst>
          </a:prstGeom>
          <a:solidFill>
            <a:srgbClr val="4472C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/>
              <a:t>3</a:t>
            </a:r>
            <a:endParaRPr lang="zh-CN" altLang="en-US" sz="3600" dirty="0"/>
          </a:p>
        </p:txBody>
      </p:sp>
      <p:sp>
        <p:nvSpPr>
          <p:cNvPr id="26" name="矩形 25"/>
          <p:cNvSpPr/>
          <p:nvPr/>
        </p:nvSpPr>
        <p:spPr>
          <a:xfrm>
            <a:off x="4489707" y="2487563"/>
            <a:ext cx="7131572" cy="381254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EPOS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中实现一个简单的文件系统。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488810" y="3408038"/>
            <a:ext cx="7131572" cy="381254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驱动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RPi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GPU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488810" y="4327691"/>
            <a:ext cx="7131572" cy="381254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RPi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的摄像头驱动加入到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EPOS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中。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488810" y="5247347"/>
            <a:ext cx="7131572" cy="381254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利用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EPOS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来做图像处理。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-13712" y="1962775"/>
            <a:ext cx="2212787" cy="4447636"/>
          </a:xfrm>
          <a:prstGeom prst="rect">
            <a:avLst/>
          </a:prstGeom>
          <a:solidFill>
            <a:srgbClr val="4472C4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463246" y="3053591"/>
            <a:ext cx="1215709" cy="2296458"/>
          </a:xfrm>
          <a:prstGeom prst="rect">
            <a:avLst/>
          </a:prstGeom>
          <a:noFill/>
        </p:spPr>
        <p:txBody>
          <a:bodyPr vert="eaVert" wrap="none" lIns="91436" tIns="45718" rIns="91436" bIns="45718" rtlCol="0">
            <a:spAutoFit/>
          </a:bodyPr>
          <a:lstStyle/>
          <a:p>
            <a:r>
              <a:rPr lang="zh-CN" altLang="en-US" sz="6700" spc="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 望</a:t>
            </a:r>
            <a:endParaRPr lang="zh-CN" altLang="en-US" sz="67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2807274" y="252859"/>
            <a:ext cx="9384729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sp>
        <p:nvSpPr>
          <p:cNvPr id="44" name="圆角矩形 43"/>
          <p:cNvSpPr/>
          <p:nvPr/>
        </p:nvSpPr>
        <p:spPr>
          <a:xfrm rot="10800000" flipV="1">
            <a:off x="-5662" y="249443"/>
            <a:ext cx="484287" cy="491115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 smtClean="0"/>
              <a:t>3</a:t>
            </a:r>
            <a:endParaRPr lang="zh-CN" altLang="en-US" sz="3600" dirty="0"/>
          </a:p>
        </p:txBody>
      </p:sp>
      <p:sp>
        <p:nvSpPr>
          <p:cNvPr id="45" name="文本框 44"/>
          <p:cNvSpPr txBox="1"/>
          <p:nvPr/>
        </p:nvSpPr>
        <p:spPr>
          <a:xfrm>
            <a:off x="647719" y="267583"/>
            <a:ext cx="2108261" cy="461661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lang="zh-CN" altLang="en-US" sz="2400" spc="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结论及展望</a:t>
            </a:r>
          </a:p>
        </p:txBody>
      </p:sp>
      <p:grpSp>
        <p:nvGrpSpPr>
          <p:cNvPr id="30" name="组 13"/>
          <p:cNvGrpSpPr/>
          <p:nvPr/>
        </p:nvGrpSpPr>
        <p:grpSpPr>
          <a:xfrm>
            <a:off x="9284091" y="252858"/>
            <a:ext cx="2907908" cy="574513"/>
            <a:chOff x="9284089" y="252855"/>
            <a:chExt cx="2907908" cy="574513"/>
          </a:xfrm>
        </p:grpSpPr>
        <p:grpSp>
          <p:nvGrpSpPr>
            <p:cNvPr id="31" name="组 2"/>
            <p:cNvGrpSpPr/>
            <p:nvPr/>
          </p:nvGrpSpPr>
          <p:grpSpPr>
            <a:xfrm>
              <a:off x="11454105" y="252856"/>
              <a:ext cx="737892" cy="484288"/>
              <a:chOff x="11454105" y="252856"/>
              <a:chExt cx="737892" cy="484288"/>
            </a:xfrm>
          </p:grpSpPr>
          <p:grpSp>
            <p:nvGrpSpPr>
              <p:cNvPr id="33" name="组 1"/>
              <p:cNvGrpSpPr/>
              <p:nvPr/>
            </p:nvGrpSpPr>
            <p:grpSpPr>
              <a:xfrm>
                <a:off x="12039604" y="252856"/>
                <a:ext cx="152393" cy="484287"/>
                <a:chOff x="12039604" y="252856"/>
                <a:chExt cx="152393" cy="484287"/>
              </a:xfrm>
            </p:grpSpPr>
            <p:sp>
              <p:nvSpPr>
                <p:cNvPr id="37" name="圆角矩形 36"/>
                <p:cNvSpPr/>
                <p:nvPr/>
              </p:nvSpPr>
              <p:spPr>
                <a:xfrm rot="16200000" flipV="1">
                  <a:off x="12072988" y="518121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8" name="圆角矩形 37"/>
                <p:cNvSpPr/>
                <p:nvPr/>
              </p:nvSpPr>
              <p:spPr>
                <a:xfrm rot="16200000" flipV="1">
                  <a:off x="12072988" y="618134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9" name="圆角矩形 38"/>
                <p:cNvSpPr/>
                <p:nvPr/>
              </p:nvSpPr>
              <p:spPr>
                <a:xfrm rot="16200000" flipV="1">
                  <a:off x="12072988" y="321750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" name="圆角矩形 39"/>
                <p:cNvSpPr/>
                <p:nvPr/>
              </p:nvSpPr>
              <p:spPr>
                <a:xfrm rot="16200000" flipV="1">
                  <a:off x="12072988" y="42176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1" name="圆角矩形 40"/>
                <p:cNvSpPr/>
                <p:nvPr/>
              </p:nvSpPr>
              <p:spPr>
                <a:xfrm rot="16200000" flipV="1">
                  <a:off x="12072987" y="21947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34" name="组合 33"/>
              <p:cNvGrpSpPr/>
              <p:nvPr/>
            </p:nvGrpSpPr>
            <p:grpSpPr>
              <a:xfrm>
                <a:off x="11454105" y="252857"/>
                <a:ext cx="491115" cy="484287"/>
                <a:chOff x="1528923" y="220268"/>
                <a:chExt cx="1284096" cy="1266241"/>
              </a:xfrm>
            </p:grpSpPr>
            <p:sp>
              <p:nvSpPr>
                <p:cNvPr id="35" name="圆角矩形 34"/>
                <p:cNvSpPr/>
                <p:nvPr/>
              </p:nvSpPr>
              <p:spPr>
                <a:xfrm rot="16200000" flipV="1">
                  <a:off x="1537850" y="211341"/>
                  <a:ext cx="1266241" cy="1284096"/>
                </a:xfrm>
                <a:prstGeom prst="roundRect">
                  <a:avLst>
                    <a:gd name="adj" fmla="val 5039"/>
                  </a:avLst>
                </a:prstGeom>
                <a:solidFill>
                  <a:schemeClr val="accent5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6" name="Freeform 96"/>
                <p:cNvSpPr>
                  <a:spLocks/>
                </p:cNvSpPr>
                <p:nvPr/>
              </p:nvSpPr>
              <p:spPr bwMode="auto">
                <a:xfrm>
                  <a:off x="1804148" y="499514"/>
                  <a:ext cx="733647" cy="707752"/>
                </a:xfrm>
                <a:custGeom>
                  <a:avLst/>
                  <a:gdLst>
                    <a:gd name="T0" fmla="*/ 184 w 216"/>
                    <a:gd name="T1" fmla="*/ 0 h 208"/>
                    <a:gd name="T2" fmla="*/ 152 w 216"/>
                    <a:gd name="T3" fmla="*/ 32 h 208"/>
                    <a:gd name="T4" fmla="*/ 154 w 216"/>
                    <a:gd name="T5" fmla="*/ 41 h 208"/>
                    <a:gd name="T6" fmla="*/ 60 w 216"/>
                    <a:gd name="T7" fmla="*/ 80 h 208"/>
                    <a:gd name="T8" fmla="*/ 32 w 216"/>
                    <a:gd name="T9" fmla="*/ 64 h 208"/>
                    <a:gd name="T10" fmla="*/ 0 w 216"/>
                    <a:gd name="T11" fmla="*/ 96 h 208"/>
                    <a:gd name="T12" fmla="*/ 32 w 216"/>
                    <a:gd name="T13" fmla="*/ 128 h 208"/>
                    <a:gd name="T14" fmla="*/ 56 w 216"/>
                    <a:gd name="T15" fmla="*/ 118 h 208"/>
                    <a:gd name="T16" fmla="*/ 116 w 216"/>
                    <a:gd name="T17" fmla="*/ 161 h 208"/>
                    <a:gd name="T18" fmla="*/ 112 w 216"/>
                    <a:gd name="T19" fmla="*/ 176 h 208"/>
                    <a:gd name="T20" fmla="*/ 144 w 216"/>
                    <a:gd name="T21" fmla="*/ 208 h 208"/>
                    <a:gd name="T22" fmla="*/ 176 w 216"/>
                    <a:gd name="T23" fmla="*/ 176 h 208"/>
                    <a:gd name="T24" fmla="*/ 144 w 216"/>
                    <a:gd name="T25" fmla="*/ 144 h 208"/>
                    <a:gd name="T26" fmla="*/ 121 w 216"/>
                    <a:gd name="T27" fmla="*/ 154 h 208"/>
                    <a:gd name="T28" fmla="*/ 61 w 216"/>
                    <a:gd name="T29" fmla="*/ 111 h 208"/>
                    <a:gd name="T30" fmla="*/ 64 w 216"/>
                    <a:gd name="T31" fmla="*/ 96 h 208"/>
                    <a:gd name="T32" fmla="*/ 63 w 216"/>
                    <a:gd name="T33" fmla="*/ 87 h 208"/>
                    <a:gd name="T34" fmla="*/ 157 w 216"/>
                    <a:gd name="T35" fmla="*/ 48 h 208"/>
                    <a:gd name="T36" fmla="*/ 184 w 216"/>
                    <a:gd name="T37" fmla="*/ 64 h 208"/>
                    <a:gd name="T38" fmla="*/ 216 w 216"/>
                    <a:gd name="T39" fmla="*/ 32 h 208"/>
                    <a:gd name="T40" fmla="*/ 184 w 216"/>
                    <a:gd name="T41" fmla="*/ 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208">
                      <a:moveTo>
                        <a:pt x="184" y="0"/>
                      </a:moveTo>
                      <a:cubicBezTo>
                        <a:pt x="167" y="0"/>
                        <a:pt x="152" y="14"/>
                        <a:pt x="152" y="32"/>
                      </a:cubicBezTo>
                      <a:cubicBezTo>
                        <a:pt x="152" y="35"/>
                        <a:pt x="153" y="38"/>
                        <a:pt x="154" y="41"/>
                      </a:cubicBezTo>
                      <a:cubicBezTo>
                        <a:pt x="60" y="80"/>
                        <a:pt x="60" y="80"/>
                        <a:pt x="60" y="80"/>
                      </a:cubicBezTo>
                      <a:cubicBezTo>
                        <a:pt x="55" y="70"/>
                        <a:pt x="44" y="64"/>
                        <a:pt x="32" y="64"/>
                      </a:cubicBezTo>
                      <a:cubicBezTo>
                        <a:pt x="15" y="64"/>
                        <a:pt x="0" y="78"/>
                        <a:pt x="0" y="96"/>
                      </a:cubicBezTo>
                      <a:cubicBezTo>
                        <a:pt x="0" y="113"/>
                        <a:pt x="15" y="128"/>
                        <a:pt x="32" y="128"/>
                      </a:cubicBezTo>
                      <a:cubicBezTo>
                        <a:pt x="42" y="128"/>
                        <a:pt x="50" y="124"/>
                        <a:pt x="56" y="118"/>
                      </a:cubicBezTo>
                      <a:cubicBezTo>
                        <a:pt x="116" y="161"/>
                        <a:pt x="116" y="161"/>
                        <a:pt x="116" y="161"/>
                      </a:cubicBezTo>
                      <a:cubicBezTo>
                        <a:pt x="114" y="165"/>
                        <a:pt x="112" y="170"/>
                        <a:pt x="112" y="176"/>
                      </a:cubicBezTo>
                      <a:cubicBezTo>
                        <a:pt x="112" y="193"/>
                        <a:pt x="127" y="208"/>
                        <a:pt x="144" y="208"/>
                      </a:cubicBezTo>
                      <a:cubicBezTo>
                        <a:pt x="162" y="208"/>
                        <a:pt x="176" y="193"/>
                        <a:pt x="176" y="176"/>
                      </a:cubicBezTo>
                      <a:cubicBezTo>
                        <a:pt x="176" y="158"/>
                        <a:pt x="162" y="144"/>
                        <a:pt x="144" y="144"/>
                      </a:cubicBezTo>
                      <a:cubicBezTo>
                        <a:pt x="135" y="144"/>
                        <a:pt x="127" y="148"/>
                        <a:pt x="121" y="154"/>
                      </a:cubicBezTo>
                      <a:cubicBezTo>
                        <a:pt x="61" y="111"/>
                        <a:pt x="61" y="111"/>
                        <a:pt x="61" y="111"/>
                      </a:cubicBezTo>
                      <a:cubicBezTo>
                        <a:pt x="63" y="107"/>
                        <a:pt x="64" y="101"/>
                        <a:pt x="64" y="96"/>
                      </a:cubicBezTo>
                      <a:cubicBezTo>
                        <a:pt x="64" y="93"/>
                        <a:pt x="64" y="90"/>
                        <a:pt x="63" y="87"/>
                      </a:cubicBezTo>
                      <a:cubicBezTo>
                        <a:pt x="157" y="48"/>
                        <a:pt x="157" y="48"/>
                        <a:pt x="157" y="48"/>
                      </a:cubicBezTo>
                      <a:cubicBezTo>
                        <a:pt x="162" y="57"/>
                        <a:pt x="173" y="64"/>
                        <a:pt x="184" y="64"/>
                      </a:cubicBezTo>
                      <a:cubicBezTo>
                        <a:pt x="202" y="64"/>
                        <a:pt x="216" y="49"/>
                        <a:pt x="216" y="32"/>
                      </a:cubicBezTo>
                      <a:cubicBezTo>
                        <a:pt x="216" y="14"/>
                        <a:pt x="20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AD1C21"/>
                    </a:solidFill>
                  </a:endParaRPr>
                </a:p>
              </p:txBody>
            </p:sp>
          </p:grpSp>
        </p:grpSp>
        <p:sp>
          <p:nvSpPr>
            <p:cNvPr id="32" name="文本框 44"/>
            <p:cNvSpPr txBox="1"/>
            <p:nvPr/>
          </p:nvSpPr>
          <p:spPr>
            <a:xfrm>
              <a:off x="9284089" y="252855"/>
              <a:ext cx="2170011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重庆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大学 软件学院 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Chongqing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7408843"/>
      </p:ext>
    </p:extLst>
  </p:cSld>
  <p:clrMapOvr>
    <a:masterClrMapping/>
  </p:clrMapOvr>
  <p:transition spd="slow" advTm="516"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 3"/>
          <p:cNvGrpSpPr/>
          <p:nvPr/>
        </p:nvGrpSpPr>
        <p:grpSpPr>
          <a:xfrm>
            <a:off x="-21101" y="2847434"/>
            <a:ext cx="12213103" cy="1296345"/>
            <a:chOff x="-21102" y="2847433"/>
            <a:chExt cx="12213102" cy="1296345"/>
          </a:xfrm>
        </p:grpSpPr>
        <p:sp>
          <p:nvSpPr>
            <p:cNvPr id="51" name="矩形 50"/>
            <p:cNvSpPr/>
            <p:nvPr/>
          </p:nvSpPr>
          <p:spPr>
            <a:xfrm flipH="1">
              <a:off x="0" y="2872348"/>
              <a:ext cx="12192000" cy="1252063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78000">
                  <a:schemeClr val="accent5"/>
                </a:gs>
              </a:gsLst>
              <a:lin ang="10800000" scaled="0"/>
            </a:gradFill>
            <a:ln>
              <a:noFill/>
            </a:ln>
            <a:effectLst>
              <a:outerShdw blurRad="393700" dist="76200" dir="5820000" sx="99000" sy="99000" algn="t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圆角矩形 39"/>
            <p:cNvSpPr/>
            <p:nvPr/>
          </p:nvSpPr>
          <p:spPr>
            <a:xfrm rot="10800000" flipV="1">
              <a:off x="464451" y="2847433"/>
              <a:ext cx="1273995" cy="1291039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r>
                <a:rPr lang="en-US" altLang="zh-CN" sz="6000" dirty="0"/>
                <a:t>4</a:t>
              </a:r>
              <a:endParaRPr lang="zh-CN" altLang="en-US" sz="6000" dirty="0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8990569" y="3093490"/>
              <a:ext cx="2954651" cy="830995"/>
            </a:xfrm>
            <a:prstGeom prst="rect">
              <a:avLst/>
            </a:prstGeom>
            <a:noFill/>
          </p:spPr>
          <p:txBody>
            <a:bodyPr wrap="none" lIns="91438" tIns="45719" rIns="91438" bIns="45719" rtlCol="0">
              <a:spAutoFit/>
            </a:bodyPr>
            <a:lstStyle/>
            <a:p>
              <a:r>
                <a:rPr lang="zh-CN" altLang="en-US" sz="4800" spc="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系统展示</a:t>
              </a:r>
              <a:endParaRPr lang="zh-CN" altLang="en-US" sz="48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" name="组 2"/>
            <p:cNvGrpSpPr/>
            <p:nvPr/>
          </p:nvGrpSpPr>
          <p:grpSpPr>
            <a:xfrm>
              <a:off x="-21102" y="2858492"/>
              <a:ext cx="242777" cy="1285286"/>
              <a:chOff x="-21102" y="2858492"/>
              <a:chExt cx="242777" cy="1285286"/>
            </a:xfrm>
          </p:grpSpPr>
          <p:sp>
            <p:nvSpPr>
              <p:cNvPr id="46" name="圆角矩形 45"/>
              <p:cNvSpPr/>
              <p:nvPr/>
            </p:nvSpPr>
            <p:spPr>
              <a:xfrm rot="16200000" flipV="1">
                <a:off x="-13338" y="3643334"/>
                <a:ext cx="227250" cy="242777"/>
              </a:xfrm>
              <a:prstGeom prst="roundRect">
                <a:avLst>
                  <a:gd name="adj" fmla="val 5039"/>
                </a:avLst>
              </a:prstGeom>
              <a:solidFill>
                <a:srgbClr val="4472C4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圆角矩形 46"/>
              <p:cNvSpPr/>
              <p:nvPr/>
            </p:nvSpPr>
            <p:spPr>
              <a:xfrm rot="16200000" flipV="1">
                <a:off x="-13338" y="3908764"/>
                <a:ext cx="227250" cy="242777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圆角矩形 47"/>
              <p:cNvSpPr/>
              <p:nvPr/>
            </p:nvSpPr>
            <p:spPr>
              <a:xfrm rot="16200000" flipV="1">
                <a:off x="-13338" y="3122170"/>
                <a:ext cx="227250" cy="242777"/>
              </a:xfrm>
              <a:prstGeom prst="roundRect">
                <a:avLst>
                  <a:gd name="adj" fmla="val 5039"/>
                </a:avLst>
              </a:prstGeom>
              <a:solidFill>
                <a:srgbClr val="4472C4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圆角矩形 48"/>
              <p:cNvSpPr/>
              <p:nvPr/>
            </p:nvSpPr>
            <p:spPr>
              <a:xfrm rot="16200000" flipV="1">
                <a:off x="-13338" y="3387600"/>
                <a:ext cx="227250" cy="242777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圆角矩形 44"/>
              <p:cNvSpPr/>
              <p:nvPr/>
            </p:nvSpPr>
            <p:spPr>
              <a:xfrm rot="16200000" flipV="1">
                <a:off x="-13338" y="2850728"/>
                <a:ext cx="227250" cy="242777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5" name="组 13"/>
          <p:cNvGrpSpPr/>
          <p:nvPr/>
        </p:nvGrpSpPr>
        <p:grpSpPr>
          <a:xfrm>
            <a:off x="9284091" y="252858"/>
            <a:ext cx="2907908" cy="574513"/>
            <a:chOff x="9284089" y="252855"/>
            <a:chExt cx="2907908" cy="574513"/>
          </a:xfrm>
        </p:grpSpPr>
        <p:grpSp>
          <p:nvGrpSpPr>
            <p:cNvPr id="26" name="组 2"/>
            <p:cNvGrpSpPr/>
            <p:nvPr/>
          </p:nvGrpSpPr>
          <p:grpSpPr>
            <a:xfrm>
              <a:off x="11454105" y="252856"/>
              <a:ext cx="737892" cy="484288"/>
              <a:chOff x="11454105" y="252856"/>
              <a:chExt cx="737892" cy="484288"/>
            </a:xfrm>
          </p:grpSpPr>
          <p:grpSp>
            <p:nvGrpSpPr>
              <p:cNvPr id="41" name="组 1"/>
              <p:cNvGrpSpPr/>
              <p:nvPr/>
            </p:nvGrpSpPr>
            <p:grpSpPr>
              <a:xfrm>
                <a:off x="12039604" y="252856"/>
                <a:ext cx="152393" cy="484287"/>
                <a:chOff x="12039604" y="252856"/>
                <a:chExt cx="152393" cy="484287"/>
              </a:xfrm>
            </p:grpSpPr>
            <p:sp>
              <p:nvSpPr>
                <p:cNvPr id="52" name="圆角矩形 51"/>
                <p:cNvSpPr/>
                <p:nvPr/>
              </p:nvSpPr>
              <p:spPr>
                <a:xfrm rot="16200000" flipV="1">
                  <a:off x="12072988" y="518121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" name="圆角矩形 53"/>
                <p:cNvSpPr/>
                <p:nvPr/>
              </p:nvSpPr>
              <p:spPr>
                <a:xfrm rot="16200000" flipV="1">
                  <a:off x="12072988" y="618134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5" name="圆角矩形 54"/>
                <p:cNvSpPr/>
                <p:nvPr/>
              </p:nvSpPr>
              <p:spPr>
                <a:xfrm rot="16200000" flipV="1">
                  <a:off x="12072988" y="321750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12072988" y="42176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7" name="圆角矩形 56"/>
                <p:cNvSpPr/>
                <p:nvPr/>
              </p:nvSpPr>
              <p:spPr>
                <a:xfrm rot="16200000" flipV="1">
                  <a:off x="12072987" y="21947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3" name="组合 42"/>
              <p:cNvGrpSpPr/>
              <p:nvPr/>
            </p:nvGrpSpPr>
            <p:grpSpPr>
              <a:xfrm>
                <a:off x="11454105" y="252857"/>
                <a:ext cx="491115" cy="484287"/>
                <a:chOff x="1528923" y="220268"/>
                <a:chExt cx="1284096" cy="1266241"/>
              </a:xfrm>
            </p:grpSpPr>
            <p:sp>
              <p:nvSpPr>
                <p:cNvPr id="44" name="圆角矩形 43"/>
                <p:cNvSpPr/>
                <p:nvPr/>
              </p:nvSpPr>
              <p:spPr>
                <a:xfrm rot="16200000" flipV="1">
                  <a:off x="1537850" y="211341"/>
                  <a:ext cx="1266241" cy="1284096"/>
                </a:xfrm>
                <a:prstGeom prst="roundRect">
                  <a:avLst>
                    <a:gd name="adj" fmla="val 5039"/>
                  </a:avLst>
                </a:prstGeom>
                <a:solidFill>
                  <a:schemeClr val="accent5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0" name="Freeform 96"/>
                <p:cNvSpPr>
                  <a:spLocks/>
                </p:cNvSpPr>
                <p:nvPr/>
              </p:nvSpPr>
              <p:spPr bwMode="auto">
                <a:xfrm>
                  <a:off x="1804148" y="499514"/>
                  <a:ext cx="733647" cy="707752"/>
                </a:xfrm>
                <a:custGeom>
                  <a:avLst/>
                  <a:gdLst>
                    <a:gd name="T0" fmla="*/ 184 w 216"/>
                    <a:gd name="T1" fmla="*/ 0 h 208"/>
                    <a:gd name="T2" fmla="*/ 152 w 216"/>
                    <a:gd name="T3" fmla="*/ 32 h 208"/>
                    <a:gd name="T4" fmla="*/ 154 w 216"/>
                    <a:gd name="T5" fmla="*/ 41 h 208"/>
                    <a:gd name="T6" fmla="*/ 60 w 216"/>
                    <a:gd name="T7" fmla="*/ 80 h 208"/>
                    <a:gd name="T8" fmla="*/ 32 w 216"/>
                    <a:gd name="T9" fmla="*/ 64 h 208"/>
                    <a:gd name="T10" fmla="*/ 0 w 216"/>
                    <a:gd name="T11" fmla="*/ 96 h 208"/>
                    <a:gd name="T12" fmla="*/ 32 w 216"/>
                    <a:gd name="T13" fmla="*/ 128 h 208"/>
                    <a:gd name="T14" fmla="*/ 56 w 216"/>
                    <a:gd name="T15" fmla="*/ 118 h 208"/>
                    <a:gd name="T16" fmla="*/ 116 w 216"/>
                    <a:gd name="T17" fmla="*/ 161 h 208"/>
                    <a:gd name="T18" fmla="*/ 112 w 216"/>
                    <a:gd name="T19" fmla="*/ 176 h 208"/>
                    <a:gd name="T20" fmla="*/ 144 w 216"/>
                    <a:gd name="T21" fmla="*/ 208 h 208"/>
                    <a:gd name="T22" fmla="*/ 176 w 216"/>
                    <a:gd name="T23" fmla="*/ 176 h 208"/>
                    <a:gd name="T24" fmla="*/ 144 w 216"/>
                    <a:gd name="T25" fmla="*/ 144 h 208"/>
                    <a:gd name="T26" fmla="*/ 121 w 216"/>
                    <a:gd name="T27" fmla="*/ 154 h 208"/>
                    <a:gd name="T28" fmla="*/ 61 w 216"/>
                    <a:gd name="T29" fmla="*/ 111 h 208"/>
                    <a:gd name="T30" fmla="*/ 64 w 216"/>
                    <a:gd name="T31" fmla="*/ 96 h 208"/>
                    <a:gd name="T32" fmla="*/ 63 w 216"/>
                    <a:gd name="T33" fmla="*/ 87 h 208"/>
                    <a:gd name="T34" fmla="*/ 157 w 216"/>
                    <a:gd name="T35" fmla="*/ 48 h 208"/>
                    <a:gd name="T36" fmla="*/ 184 w 216"/>
                    <a:gd name="T37" fmla="*/ 64 h 208"/>
                    <a:gd name="T38" fmla="*/ 216 w 216"/>
                    <a:gd name="T39" fmla="*/ 32 h 208"/>
                    <a:gd name="T40" fmla="*/ 184 w 216"/>
                    <a:gd name="T41" fmla="*/ 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208">
                      <a:moveTo>
                        <a:pt x="184" y="0"/>
                      </a:moveTo>
                      <a:cubicBezTo>
                        <a:pt x="167" y="0"/>
                        <a:pt x="152" y="14"/>
                        <a:pt x="152" y="32"/>
                      </a:cubicBezTo>
                      <a:cubicBezTo>
                        <a:pt x="152" y="35"/>
                        <a:pt x="153" y="38"/>
                        <a:pt x="154" y="41"/>
                      </a:cubicBezTo>
                      <a:cubicBezTo>
                        <a:pt x="60" y="80"/>
                        <a:pt x="60" y="80"/>
                        <a:pt x="60" y="80"/>
                      </a:cubicBezTo>
                      <a:cubicBezTo>
                        <a:pt x="55" y="70"/>
                        <a:pt x="44" y="64"/>
                        <a:pt x="32" y="64"/>
                      </a:cubicBezTo>
                      <a:cubicBezTo>
                        <a:pt x="15" y="64"/>
                        <a:pt x="0" y="78"/>
                        <a:pt x="0" y="96"/>
                      </a:cubicBezTo>
                      <a:cubicBezTo>
                        <a:pt x="0" y="113"/>
                        <a:pt x="15" y="128"/>
                        <a:pt x="32" y="128"/>
                      </a:cubicBezTo>
                      <a:cubicBezTo>
                        <a:pt x="42" y="128"/>
                        <a:pt x="50" y="124"/>
                        <a:pt x="56" y="118"/>
                      </a:cubicBezTo>
                      <a:cubicBezTo>
                        <a:pt x="116" y="161"/>
                        <a:pt x="116" y="161"/>
                        <a:pt x="116" y="161"/>
                      </a:cubicBezTo>
                      <a:cubicBezTo>
                        <a:pt x="114" y="165"/>
                        <a:pt x="112" y="170"/>
                        <a:pt x="112" y="176"/>
                      </a:cubicBezTo>
                      <a:cubicBezTo>
                        <a:pt x="112" y="193"/>
                        <a:pt x="127" y="208"/>
                        <a:pt x="144" y="208"/>
                      </a:cubicBezTo>
                      <a:cubicBezTo>
                        <a:pt x="162" y="208"/>
                        <a:pt x="176" y="193"/>
                        <a:pt x="176" y="176"/>
                      </a:cubicBezTo>
                      <a:cubicBezTo>
                        <a:pt x="176" y="158"/>
                        <a:pt x="162" y="144"/>
                        <a:pt x="144" y="144"/>
                      </a:cubicBezTo>
                      <a:cubicBezTo>
                        <a:pt x="135" y="144"/>
                        <a:pt x="127" y="148"/>
                        <a:pt x="121" y="154"/>
                      </a:cubicBezTo>
                      <a:cubicBezTo>
                        <a:pt x="61" y="111"/>
                        <a:pt x="61" y="111"/>
                        <a:pt x="61" y="111"/>
                      </a:cubicBezTo>
                      <a:cubicBezTo>
                        <a:pt x="63" y="107"/>
                        <a:pt x="64" y="101"/>
                        <a:pt x="64" y="96"/>
                      </a:cubicBezTo>
                      <a:cubicBezTo>
                        <a:pt x="64" y="93"/>
                        <a:pt x="64" y="90"/>
                        <a:pt x="63" y="87"/>
                      </a:cubicBezTo>
                      <a:cubicBezTo>
                        <a:pt x="157" y="48"/>
                        <a:pt x="157" y="48"/>
                        <a:pt x="157" y="48"/>
                      </a:cubicBezTo>
                      <a:cubicBezTo>
                        <a:pt x="162" y="57"/>
                        <a:pt x="173" y="64"/>
                        <a:pt x="184" y="64"/>
                      </a:cubicBezTo>
                      <a:cubicBezTo>
                        <a:pt x="202" y="64"/>
                        <a:pt x="216" y="49"/>
                        <a:pt x="216" y="32"/>
                      </a:cubicBezTo>
                      <a:cubicBezTo>
                        <a:pt x="216" y="14"/>
                        <a:pt x="20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AD1C21"/>
                    </a:solidFill>
                  </a:endParaRPr>
                </a:p>
              </p:txBody>
            </p:sp>
          </p:grpSp>
        </p:grpSp>
        <p:sp>
          <p:nvSpPr>
            <p:cNvPr id="39" name="文本框 44"/>
            <p:cNvSpPr txBox="1"/>
            <p:nvPr/>
          </p:nvSpPr>
          <p:spPr>
            <a:xfrm>
              <a:off x="9284089" y="252855"/>
              <a:ext cx="2170011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重庆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大学 软件学院 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Chongqing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7907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571">
        <p:blinds dir="vert"/>
      </p:transition>
    </mc:Choice>
    <mc:Fallback>
      <p:transition spd="slow" advTm="571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格式工厂vokoscreen-2016-06-11_22-14-43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041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764">
        <p14:prism isContent="1" isInverted="1"/>
      </p:transition>
    </mc:Choice>
    <mc:Fallback>
      <p:transition spd="slow" advTm="7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3711620" y="2246379"/>
            <a:ext cx="4698718" cy="1446548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r>
              <a:rPr lang="zh-CN" altLang="en-US" sz="8800" dirty="0">
                <a:ln w="0"/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致谢感恩</a:t>
            </a:r>
          </a:p>
        </p:txBody>
      </p:sp>
      <p:grpSp>
        <p:nvGrpSpPr>
          <p:cNvPr id="50" name="组合 49"/>
          <p:cNvGrpSpPr/>
          <p:nvPr/>
        </p:nvGrpSpPr>
        <p:grpSpPr>
          <a:xfrm>
            <a:off x="3872071" y="4091356"/>
            <a:ext cx="4307918" cy="411599"/>
            <a:chOff x="7573304" y="5767512"/>
            <a:chExt cx="4307919" cy="414968"/>
          </a:xfrm>
        </p:grpSpPr>
        <p:sp>
          <p:nvSpPr>
            <p:cNvPr id="51" name="文本框 50"/>
            <p:cNvSpPr txBox="1"/>
            <p:nvPr/>
          </p:nvSpPr>
          <p:spPr>
            <a:xfrm>
              <a:off x="7573304" y="5779095"/>
              <a:ext cx="1980030" cy="4033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2000" dirty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答辩人</a:t>
              </a:r>
              <a:r>
                <a:rPr lang="zh-CN" altLang="en-US" sz="2000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zh-CN" altLang="en-US" sz="2000" dirty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冯志敏</a:t>
              </a:r>
              <a:endParaRPr lang="en-US" altLang="zh-CN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9644712" y="5767512"/>
              <a:ext cx="2236511" cy="4033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zh-CN" altLang="en-US" sz="2000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指导教师：</a:t>
              </a:r>
              <a:r>
                <a:rPr lang="zh-CN" altLang="en-US" sz="2000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洪明坚</a:t>
              </a:r>
              <a:endParaRPr lang="en-US" altLang="zh-CN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3" name="文本框 52"/>
          <p:cNvSpPr txBox="1"/>
          <p:nvPr/>
        </p:nvSpPr>
        <p:spPr>
          <a:xfrm>
            <a:off x="2981613" y="4515843"/>
            <a:ext cx="6158739" cy="338550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algn="ctr"/>
            <a:r>
              <a:rPr lang="en-US" altLang="zh-CN" sz="1600" b="1" spc="600" dirty="0">
                <a:solidFill>
                  <a:schemeClr val="bg1">
                    <a:lumMod val="50000"/>
                    <a:alpha val="78000"/>
                  </a:schemeClr>
                </a:solidFill>
                <a:latin typeface="Calibri" panose="020F0502020204030204" pitchFamily="34" charset="0"/>
                <a:cs typeface="Segoe UI Semilight" panose="020B0402040204020203" pitchFamily="34" charset="0"/>
              </a:rPr>
              <a:t>The Graduation Thesis Defense</a:t>
            </a:r>
            <a:endParaRPr lang="zh-CN" altLang="en-US" sz="1600" b="1" spc="600" dirty="0">
              <a:solidFill>
                <a:schemeClr val="bg1">
                  <a:lumMod val="50000"/>
                  <a:alpha val="78000"/>
                </a:schemeClr>
              </a:solidFill>
              <a:latin typeface="Calibri" panose="020F0502020204030204" pitchFamily="34" charset="0"/>
              <a:cs typeface="Segoe UI Semilight" panose="020B0402040204020203" pitchFamily="34" charset="0"/>
            </a:endParaRPr>
          </a:p>
        </p:txBody>
      </p:sp>
      <p:cxnSp>
        <p:nvCxnSpPr>
          <p:cNvPr id="54" name="直接连接符 53"/>
          <p:cNvCxnSpPr/>
          <p:nvPr/>
        </p:nvCxnSpPr>
        <p:spPr>
          <a:xfrm flipV="1">
            <a:off x="4230668" y="3853601"/>
            <a:ext cx="3660629" cy="432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矩形 71"/>
          <p:cNvSpPr/>
          <p:nvPr/>
        </p:nvSpPr>
        <p:spPr>
          <a:xfrm>
            <a:off x="-8551" y="5623751"/>
            <a:ext cx="12192000" cy="123425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60"/>
          <p:cNvGrpSpPr/>
          <p:nvPr/>
        </p:nvGrpSpPr>
        <p:grpSpPr>
          <a:xfrm rot="16200000">
            <a:off x="11436486" y="6057841"/>
            <a:ext cx="1271471" cy="363349"/>
            <a:chOff x="6507038" y="462977"/>
            <a:chExt cx="2430800" cy="471379"/>
          </a:xfrm>
        </p:grpSpPr>
        <p:grpSp>
          <p:nvGrpSpPr>
            <p:cNvPr id="74" name="组合 61"/>
            <p:cNvGrpSpPr/>
            <p:nvPr/>
          </p:nvGrpSpPr>
          <p:grpSpPr>
            <a:xfrm flipV="1">
              <a:off x="6507038" y="462977"/>
              <a:ext cx="1917435" cy="471379"/>
              <a:chOff x="810775" y="1533962"/>
              <a:chExt cx="7782374" cy="1913206"/>
            </a:xfrm>
          </p:grpSpPr>
          <p:sp>
            <p:nvSpPr>
              <p:cNvPr id="76" name="圆角矩形 75"/>
              <p:cNvSpPr/>
              <p:nvPr/>
            </p:nvSpPr>
            <p:spPr>
              <a:xfrm>
                <a:off x="2848247" y="1533962"/>
                <a:ext cx="1744394" cy="1913206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圆角矩形 76"/>
              <p:cNvSpPr/>
              <p:nvPr/>
            </p:nvSpPr>
            <p:spPr>
              <a:xfrm>
                <a:off x="810775" y="1533962"/>
                <a:ext cx="1744394" cy="1913206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圆角矩形 77"/>
              <p:cNvSpPr/>
              <p:nvPr/>
            </p:nvSpPr>
            <p:spPr>
              <a:xfrm>
                <a:off x="6848755" y="1533962"/>
                <a:ext cx="1744394" cy="1913206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" name="圆角矩形 78"/>
              <p:cNvSpPr/>
              <p:nvPr/>
            </p:nvSpPr>
            <p:spPr>
              <a:xfrm>
                <a:off x="4811283" y="1533962"/>
                <a:ext cx="1744394" cy="1913206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5" name="圆角矩形 74"/>
            <p:cNvSpPr/>
            <p:nvPr/>
          </p:nvSpPr>
          <p:spPr>
            <a:xfrm flipV="1">
              <a:off x="8508051" y="462977"/>
              <a:ext cx="429787" cy="471379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圆角矩形 80"/>
          <p:cNvSpPr/>
          <p:nvPr/>
        </p:nvSpPr>
        <p:spPr>
          <a:xfrm rot="16200000" flipV="1">
            <a:off x="10447005" y="5586367"/>
            <a:ext cx="1282079" cy="1300156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sp>
        <p:nvSpPr>
          <p:cNvPr id="82" name="Freeform 96"/>
          <p:cNvSpPr>
            <a:spLocks/>
          </p:cNvSpPr>
          <p:nvPr/>
        </p:nvSpPr>
        <p:spPr bwMode="auto">
          <a:xfrm>
            <a:off x="10716634" y="5878142"/>
            <a:ext cx="742823" cy="716604"/>
          </a:xfrm>
          <a:custGeom>
            <a:avLst/>
            <a:gdLst>
              <a:gd name="T0" fmla="*/ 184 w 216"/>
              <a:gd name="T1" fmla="*/ 0 h 208"/>
              <a:gd name="T2" fmla="*/ 152 w 216"/>
              <a:gd name="T3" fmla="*/ 32 h 208"/>
              <a:gd name="T4" fmla="*/ 154 w 216"/>
              <a:gd name="T5" fmla="*/ 41 h 208"/>
              <a:gd name="T6" fmla="*/ 60 w 216"/>
              <a:gd name="T7" fmla="*/ 80 h 208"/>
              <a:gd name="T8" fmla="*/ 32 w 216"/>
              <a:gd name="T9" fmla="*/ 64 h 208"/>
              <a:gd name="T10" fmla="*/ 0 w 216"/>
              <a:gd name="T11" fmla="*/ 96 h 208"/>
              <a:gd name="T12" fmla="*/ 32 w 216"/>
              <a:gd name="T13" fmla="*/ 128 h 208"/>
              <a:gd name="T14" fmla="*/ 56 w 216"/>
              <a:gd name="T15" fmla="*/ 118 h 208"/>
              <a:gd name="T16" fmla="*/ 116 w 216"/>
              <a:gd name="T17" fmla="*/ 161 h 208"/>
              <a:gd name="T18" fmla="*/ 112 w 216"/>
              <a:gd name="T19" fmla="*/ 176 h 208"/>
              <a:gd name="T20" fmla="*/ 144 w 216"/>
              <a:gd name="T21" fmla="*/ 208 h 208"/>
              <a:gd name="T22" fmla="*/ 176 w 216"/>
              <a:gd name="T23" fmla="*/ 176 h 208"/>
              <a:gd name="T24" fmla="*/ 144 w 216"/>
              <a:gd name="T25" fmla="*/ 144 h 208"/>
              <a:gd name="T26" fmla="*/ 121 w 216"/>
              <a:gd name="T27" fmla="*/ 154 h 208"/>
              <a:gd name="T28" fmla="*/ 61 w 216"/>
              <a:gd name="T29" fmla="*/ 111 h 208"/>
              <a:gd name="T30" fmla="*/ 64 w 216"/>
              <a:gd name="T31" fmla="*/ 96 h 208"/>
              <a:gd name="T32" fmla="*/ 63 w 216"/>
              <a:gd name="T33" fmla="*/ 87 h 208"/>
              <a:gd name="T34" fmla="*/ 157 w 216"/>
              <a:gd name="T35" fmla="*/ 48 h 208"/>
              <a:gd name="T36" fmla="*/ 184 w 216"/>
              <a:gd name="T37" fmla="*/ 64 h 208"/>
              <a:gd name="T38" fmla="*/ 216 w 216"/>
              <a:gd name="T39" fmla="*/ 32 h 208"/>
              <a:gd name="T40" fmla="*/ 184 w 216"/>
              <a:gd name="T41" fmla="*/ 0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16" h="208">
                <a:moveTo>
                  <a:pt x="184" y="0"/>
                </a:moveTo>
                <a:cubicBezTo>
                  <a:pt x="167" y="0"/>
                  <a:pt x="152" y="14"/>
                  <a:pt x="152" y="32"/>
                </a:cubicBezTo>
                <a:cubicBezTo>
                  <a:pt x="152" y="35"/>
                  <a:pt x="153" y="38"/>
                  <a:pt x="154" y="41"/>
                </a:cubicBezTo>
                <a:cubicBezTo>
                  <a:pt x="60" y="80"/>
                  <a:pt x="60" y="80"/>
                  <a:pt x="60" y="80"/>
                </a:cubicBezTo>
                <a:cubicBezTo>
                  <a:pt x="55" y="70"/>
                  <a:pt x="44" y="64"/>
                  <a:pt x="32" y="64"/>
                </a:cubicBezTo>
                <a:cubicBezTo>
                  <a:pt x="15" y="64"/>
                  <a:pt x="0" y="78"/>
                  <a:pt x="0" y="96"/>
                </a:cubicBezTo>
                <a:cubicBezTo>
                  <a:pt x="0" y="113"/>
                  <a:pt x="15" y="128"/>
                  <a:pt x="32" y="128"/>
                </a:cubicBezTo>
                <a:cubicBezTo>
                  <a:pt x="42" y="128"/>
                  <a:pt x="50" y="124"/>
                  <a:pt x="56" y="118"/>
                </a:cubicBezTo>
                <a:cubicBezTo>
                  <a:pt x="116" y="161"/>
                  <a:pt x="116" y="161"/>
                  <a:pt x="116" y="161"/>
                </a:cubicBezTo>
                <a:cubicBezTo>
                  <a:pt x="114" y="165"/>
                  <a:pt x="112" y="170"/>
                  <a:pt x="112" y="176"/>
                </a:cubicBezTo>
                <a:cubicBezTo>
                  <a:pt x="112" y="193"/>
                  <a:pt x="127" y="208"/>
                  <a:pt x="144" y="208"/>
                </a:cubicBezTo>
                <a:cubicBezTo>
                  <a:pt x="162" y="208"/>
                  <a:pt x="176" y="193"/>
                  <a:pt x="176" y="176"/>
                </a:cubicBezTo>
                <a:cubicBezTo>
                  <a:pt x="176" y="158"/>
                  <a:pt x="162" y="144"/>
                  <a:pt x="144" y="144"/>
                </a:cubicBezTo>
                <a:cubicBezTo>
                  <a:pt x="135" y="144"/>
                  <a:pt x="127" y="148"/>
                  <a:pt x="121" y="154"/>
                </a:cubicBezTo>
                <a:cubicBezTo>
                  <a:pt x="61" y="111"/>
                  <a:pt x="61" y="111"/>
                  <a:pt x="61" y="111"/>
                </a:cubicBezTo>
                <a:cubicBezTo>
                  <a:pt x="63" y="107"/>
                  <a:pt x="64" y="101"/>
                  <a:pt x="64" y="96"/>
                </a:cubicBezTo>
                <a:cubicBezTo>
                  <a:pt x="64" y="93"/>
                  <a:pt x="64" y="90"/>
                  <a:pt x="63" y="87"/>
                </a:cubicBezTo>
                <a:cubicBezTo>
                  <a:pt x="157" y="48"/>
                  <a:pt x="157" y="48"/>
                  <a:pt x="157" y="48"/>
                </a:cubicBezTo>
                <a:cubicBezTo>
                  <a:pt x="162" y="57"/>
                  <a:pt x="173" y="64"/>
                  <a:pt x="184" y="64"/>
                </a:cubicBezTo>
                <a:cubicBezTo>
                  <a:pt x="202" y="64"/>
                  <a:pt x="216" y="49"/>
                  <a:pt x="216" y="32"/>
                </a:cubicBezTo>
                <a:cubicBezTo>
                  <a:pt x="216" y="14"/>
                  <a:pt x="202" y="0"/>
                  <a:pt x="1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AD1C21"/>
              </a:solidFill>
            </a:endParaRPr>
          </a:p>
        </p:txBody>
      </p:sp>
      <p:grpSp>
        <p:nvGrpSpPr>
          <p:cNvPr id="84" name="组合 48"/>
          <p:cNvGrpSpPr/>
          <p:nvPr/>
        </p:nvGrpSpPr>
        <p:grpSpPr>
          <a:xfrm>
            <a:off x="5183531" y="2160561"/>
            <a:ext cx="484560" cy="382547"/>
            <a:chOff x="4625150" y="6808104"/>
            <a:chExt cx="540316" cy="426565"/>
          </a:xfrm>
          <a:solidFill>
            <a:srgbClr val="4C98CF"/>
          </a:solidFill>
        </p:grpSpPr>
        <p:sp>
          <p:nvSpPr>
            <p:cNvPr id="85" name="Freeform 127"/>
            <p:cNvSpPr>
              <a:spLocks/>
            </p:cNvSpPr>
            <p:nvPr/>
          </p:nvSpPr>
          <p:spPr bwMode="auto">
            <a:xfrm>
              <a:off x="4625150" y="6808104"/>
              <a:ext cx="540316" cy="352040"/>
            </a:xfrm>
            <a:custGeom>
              <a:avLst/>
              <a:gdLst>
                <a:gd name="T0" fmla="*/ 34 w 233"/>
                <a:gd name="T1" fmla="*/ 77 h 152"/>
                <a:gd name="T2" fmla="*/ 117 w 233"/>
                <a:gd name="T3" fmla="*/ 126 h 152"/>
                <a:gd name="T4" fmla="*/ 214 w 233"/>
                <a:gd name="T5" fmla="*/ 67 h 152"/>
                <a:gd name="T6" fmla="*/ 214 w 233"/>
                <a:gd name="T7" fmla="*/ 67 h 152"/>
                <a:gd name="T8" fmla="*/ 233 w 233"/>
                <a:gd name="T9" fmla="*/ 56 h 152"/>
                <a:gd name="T10" fmla="*/ 116 w 233"/>
                <a:gd name="T11" fmla="*/ 0 h 152"/>
                <a:gd name="T12" fmla="*/ 0 w 233"/>
                <a:gd name="T13" fmla="*/ 56 h 152"/>
                <a:gd name="T14" fmla="*/ 16 w 233"/>
                <a:gd name="T15" fmla="*/ 66 h 152"/>
                <a:gd name="T16" fmla="*/ 16 w 233"/>
                <a:gd name="T17" fmla="*/ 152 h 152"/>
                <a:gd name="T18" fmla="*/ 24 w 233"/>
                <a:gd name="T19" fmla="*/ 152 h 152"/>
                <a:gd name="T20" fmla="*/ 24 w 233"/>
                <a:gd name="T21" fmla="*/ 71 h 152"/>
                <a:gd name="T22" fmla="*/ 34 w 233"/>
                <a:gd name="T23" fmla="*/ 77 h 152"/>
                <a:gd name="T24" fmla="*/ 34 w 233"/>
                <a:gd name="T25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" h="152">
                  <a:moveTo>
                    <a:pt x="34" y="77"/>
                  </a:moveTo>
                  <a:cubicBezTo>
                    <a:pt x="117" y="126"/>
                    <a:pt x="117" y="126"/>
                    <a:pt x="117" y="126"/>
                  </a:cubicBezTo>
                  <a:cubicBezTo>
                    <a:pt x="214" y="67"/>
                    <a:pt x="214" y="67"/>
                    <a:pt x="214" y="67"/>
                  </a:cubicBezTo>
                  <a:cubicBezTo>
                    <a:pt x="214" y="67"/>
                    <a:pt x="214" y="67"/>
                    <a:pt x="214" y="67"/>
                  </a:cubicBezTo>
                  <a:cubicBezTo>
                    <a:pt x="233" y="56"/>
                    <a:pt x="233" y="56"/>
                    <a:pt x="233" y="56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4" y="71"/>
                    <a:pt x="24" y="71"/>
                    <a:pt x="24" y="71"/>
                  </a:cubicBezTo>
                  <a:cubicBezTo>
                    <a:pt x="34" y="77"/>
                    <a:pt x="34" y="77"/>
                    <a:pt x="34" y="77"/>
                  </a:cubicBezTo>
                  <a:cubicBezTo>
                    <a:pt x="34" y="77"/>
                    <a:pt x="34" y="77"/>
                    <a:pt x="34" y="77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2">
                    <a:lumMod val="75000"/>
                  </a:schemeClr>
                </a:solidFill>
              </a:endParaRPr>
            </a:p>
          </p:txBody>
        </p:sp>
        <p:sp>
          <p:nvSpPr>
            <p:cNvPr id="86" name="Freeform 128"/>
            <p:cNvSpPr>
              <a:spLocks/>
            </p:cNvSpPr>
            <p:nvPr/>
          </p:nvSpPr>
          <p:spPr bwMode="auto">
            <a:xfrm>
              <a:off x="4736940" y="7025799"/>
              <a:ext cx="314776" cy="208870"/>
            </a:xfrm>
            <a:custGeom>
              <a:avLst/>
              <a:gdLst>
                <a:gd name="T0" fmla="*/ 305 w 321"/>
                <a:gd name="T1" fmla="*/ 12 h 213"/>
                <a:gd name="T2" fmla="*/ 163 w 321"/>
                <a:gd name="T3" fmla="*/ 97 h 213"/>
                <a:gd name="T4" fmla="*/ 21 w 321"/>
                <a:gd name="T5" fmla="*/ 12 h 213"/>
                <a:gd name="T6" fmla="*/ 21 w 321"/>
                <a:gd name="T7" fmla="*/ 12 h 213"/>
                <a:gd name="T8" fmla="*/ 19 w 321"/>
                <a:gd name="T9" fmla="*/ 12 h 213"/>
                <a:gd name="T10" fmla="*/ 0 w 321"/>
                <a:gd name="T11" fmla="*/ 0 h 213"/>
                <a:gd name="T12" fmla="*/ 0 w 321"/>
                <a:gd name="T13" fmla="*/ 213 h 213"/>
                <a:gd name="T14" fmla="*/ 321 w 321"/>
                <a:gd name="T15" fmla="*/ 213 h 213"/>
                <a:gd name="T16" fmla="*/ 321 w 321"/>
                <a:gd name="T17" fmla="*/ 3 h 213"/>
                <a:gd name="T18" fmla="*/ 305 w 321"/>
                <a:gd name="T19" fmla="*/ 12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1" h="213">
                  <a:moveTo>
                    <a:pt x="305" y="12"/>
                  </a:moveTo>
                  <a:lnTo>
                    <a:pt x="163" y="97"/>
                  </a:lnTo>
                  <a:lnTo>
                    <a:pt x="21" y="12"/>
                  </a:lnTo>
                  <a:lnTo>
                    <a:pt x="21" y="12"/>
                  </a:lnTo>
                  <a:lnTo>
                    <a:pt x="19" y="12"/>
                  </a:lnTo>
                  <a:lnTo>
                    <a:pt x="0" y="0"/>
                  </a:lnTo>
                  <a:lnTo>
                    <a:pt x="0" y="213"/>
                  </a:lnTo>
                  <a:lnTo>
                    <a:pt x="321" y="213"/>
                  </a:lnTo>
                  <a:lnTo>
                    <a:pt x="321" y="3"/>
                  </a:lnTo>
                  <a:lnTo>
                    <a:pt x="305" y="12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AD1C21"/>
                </a:solidFill>
              </a:endParaRPr>
            </a:p>
          </p:txBody>
        </p:sp>
      </p:grpSp>
      <p:grpSp>
        <p:nvGrpSpPr>
          <p:cNvPr id="49" name="组 13"/>
          <p:cNvGrpSpPr/>
          <p:nvPr/>
        </p:nvGrpSpPr>
        <p:grpSpPr>
          <a:xfrm>
            <a:off x="9284091" y="252858"/>
            <a:ext cx="2907908" cy="574513"/>
            <a:chOff x="9284089" y="252855"/>
            <a:chExt cx="2907908" cy="574513"/>
          </a:xfrm>
        </p:grpSpPr>
        <p:grpSp>
          <p:nvGrpSpPr>
            <p:cNvPr id="55" name="组 2"/>
            <p:cNvGrpSpPr/>
            <p:nvPr/>
          </p:nvGrpSpPr>
          <p:grpSpPr>
            <a:xfrm>
              <a:off x="11454105" y="252856"/>
              <a:ext cx="737892" cy="484288"/>
              <a:chOff x="11454105" y="252856"/>
              <a:chExt cx="737892" cy="484288"/>
            </a:xfrm>
          </p:grpSpPr>
          <p:grpSp>
            <p:nvGrpSpPr>
              <p:cNvPr id="57" name="组 1"/>
              <p:cNvGrpSpPr/>
              <p:nvPr/>
            </p:nvGrpSpPr>
            <p:grpSpPr>
              <a:xfrm>
                <a:off x="12039604" y="252856"/>
                <a:ext cx="152393" cy="484287"/>
                <a:chOff x="12039604" y="252856"/>
                <a:chExt cx="152393" cy="484287"/>
              </a:xfrm>
            </p:grpSpPr>
            <p:sp>
              <p:nvSpPr>
                <p:cNvPr id="61" name="圆角矩形 60"/>
                <p:cNvSpPr/>
                <p:nvPr/>
              </p:nvSpPr>
              <p:spPr>
                <a:xfrm rot="16200000" flipV="1">
                  <a:off x="12072988" y="518121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83" name="圆角矩形 82"/>
                <p:cNvSpPr/>
                <p:nvPr/>
              </p:nvSpPr>
              <p:spPr>
                <a:xfrm rot="16200000" flipV="1">
                  <a:off x="12072988" y="618134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87" name="圆角矩形 86"/>
                <p:cNvSpPr/>
                <p:nvPr/>
              </p:nvSpPr>
              <p:spPr>
                <a:xfrm rot="16200000" flipV="1">
                  <a:off x="12072988" y="321750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88" name="圆角矩形 87"/>
                <p:cNvSpPr/>
                <p:nvPr/>
              </p:nvSpPr>
              <p:spPr>
                <a:xfrm rot="16200000" flipV="1">
                  <a:off x="12072988" y="42176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89" name="圆角矩形 88"/>
                <p:cNvSpPr/>
                <p:nvPr/>
              </p:nvSpPr>
              <p:spPr>
                <a:xfrm rot="16200000" flipV="1">
                  <a:off x="12072987" y="21947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58" name="组合 57"/>
              <p:cNvGrpSpPr/>
              <p:nvPr/>
            </p:nvGrpSpPr>
            <p:grpSpPr>
              <a:xfrm>
                <a:off x="11454105" y="252857"/>
                <a:ext cx="491115" cy="484287"/>
                <a:chOff x="1528923" y="220268"/>
                <a:chExt cx="1284096" cy="1266241"/>
              </a:xfrm>
            </p:grpSpPr>
            <p:sp>
              <p:nvSpPr>
                <p:cNvPr id="59" name="圆角矩形 58"/>
                <p:cNvSpPr/>
                <p:nvPr/>
              </p:nvSpPr>
              <p:spPr>
                <a:xfrm rot="16200000" flipV="1">
                  <a:off x="1537850" y="211341"/>
                  <a:ext cx="1266241" cy="1284096"/>
                </a:xfrm>
                <a:prstGeom prst="roundRect">
                  <a:avLst>
                    <a:gd name="adj" fmla="val 5039"/>
                  </a:avLst>
                </a:prstGeom>
                <a:solidFill>
                  <a:schemeClr val="accent5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0" name="Freeform 96"/>
                <p:cNvSpPr>
                  <a:spLocks/>
                </p:cNvSpPr>
                <p:nvPr/>
              </p:nvSpPr>
              <p:spPr bwMode="auto">
                <a:xfrm>
                  <a:off x="1804148" y="499514"/>
                  <a:ext cx="733647" cy="707752"/>
                </a:xfrm>
                <a:custGeom>
                  <a:avLst/>
                  <a:gdLst>
                    <a:gd name="T0" fmla="*/ 184 w 216"/>
                    <a:gd name="T1" fmla="*/ 0 h 208"/>
                    <a:gd name="T2" fmla="*/ 152 w 216"/>
                    <a:gd name="T3" fmla="*/ 32 h 208"/>
                    <a:gd name="T4" fmla="*/ 154 w 216"/>
                    <a:gd name="T5" fmla="*/ 41 h 208"/>
                    <a:gd name="T6" fmla="*/ 60 w 216"/>
                    <a:gd name="T7" fmla="*/ 80 h 208"/>
                    <a:gd name="T8" fmla="*/ 32 w 216"/>
                    <a:gd name="T9" fmla="*/ 64 h 208"/>
                    <a:gd name="T10" fmla="*/ 0 w 216"/>
                    <a:gd name="T11" fmla="*/ 96 h 208"/>
                    <a:gd name="T12" fmla="*/ 32 w 216"/>
                    <a:gd name="T13" fmla="*/ 128 h 208"/>
                    <a:gd name="T14" fmla="*/ 56 w 216"/>
                    <a:gd name="T15" fmla="*/ 118 h 208"/>
                    <a:gd name="T16" fmla="*/ 116 w 216"/>
                    <a:gd name="T17" fmla="*/ 161 h 208"/>
                    <a:gd name="T18" fmla="*/ 112 w 216"/>
                    <a:gd name="T19" fmla="*/ 176 h 208"/>
                    <a:gd name="T20" fmla="*/ 144 w 216"/>
                    <a:gd name="T21" fmla="*/ 208 h 208"/>
                    <a:gd name="T22" fmla="*/ 176 w 216"/>
                    <a:gd name="T23" fmla="*/ 176 h 208"/>
                    <a:gd name="T24" fmla="*/ 144 w 216"/>
                    <a:gd name="T25" fmla="*/ 144 h 208"/>
                    <a:gd name="T26" fmla="*/ 121 w 216"/>
                    <a:gd name="T27" fmla="*/ 154 h 208"/>
                    <a:gd name="T28" fmla="*/ 61 w 216"/>
                    <a:gd name="T29" fmla="*/ 111 h 208"/>
                    <a:gd name="T30" fmla="*/ 64 w 216"/>
                    <a:gd name="T31" fmla="*/ 96 h 208"/>
                    <a:gd name="T32" fmla="*/ 63 w 216"/>
                    <a:gd name="T33" fmla="*/ 87 h 208"/>
                    <a:gd name="T34" fmla="*/ 157 w 216"/>
                    <a:gd name="T35" fmla="*/ 48 h 208"/>
                    <a:gd name="T36" fmla="*/ 184 w 216"/>
                    <a:gd name="T37" fmla="*/ 64 h 208"/>
                    <a:gd name="T38" fmla="*/ 216 w 216"/>
                    <a:gd name="T39" fmla="*/ 32 h 208"/>
                    <a:gd name="T40" fmla="*/ 184 w 216"/>
                    <a:gd name="T41" fmla="*/ 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208">
                      <a:moveTo>
                        <a:pt x="184" y="0"/>
                      </a:moveTo>
                      <a:cubicBezTo>
                        <a:pt x="167" y="0"/>
                        <a:pt x="152" y="14"/>
                        <a:pt x="152" y="32"/>
                      </a:cubicBezTo>
                      <a:cubicBezTo>
                        <a:pt x="152" y="35"/>
                        <a:pt x="153" y="38"/>
                        <a:pt x="154" y="41"/>
                      </a:cubicBezTo>
                      <a:cubicBezTo>
                        <a:pt x="60" y="80"/>
                        <a:pt x="60" y="80"/>
                        <a:pt x="60" y="80"/>
                      </a:cubicBezTo>
                      <a:cubicBezTo>
                        <a:pt x="55" y="70"/>
                        <a:pt x="44" y="64"/>
                        <a:pt x="32" y="64"/>
                      </a:cubicBezTo>
                      <a:cubicBezTo>
                        <a:pt x="15" y="64"/>
                        <a:pt x="0" y="78"/>
                        <a:pt x="0" y="96"/>
                      </a:cubicBezTo>
                      <a:cubicBezTo>
                        <a:pt x="0" y="113"/>
                        <a:pt x="15" y="128"/>
                        <a:pt x="32" y="128"/>
                      </a:cubicBezTo>
                      <a:cubicBezTo>
                        <a:pt x="42" y="128"/>
                        <a:pt x="50" y="124"/>
                        <a:pt x="56" y="118"/>
                      </a:cubicBezTo>
                      <a:cubicBezTo>
                        <a:pt x="116" y="161"/>
                        <a:pt x="116" y="161"/>
                        <a:pt x="116" y="161"/>
                      </a:cubicBezTo>
                      <a:cubicBezTo>
                        <a:pt x="114" y="165"/>
                        <a:pt x="112" y="170"/>
                        <a:pt x="112" y="176"/>
                      </a:cubicBezTo>
                      <a:cubicBezTo>
                        <a:pt x="112" y="193"/>
                        <a:pt x="127" y="208"/>
                        <a:pt x="144" y="208"/>
                      </a:cubicBezTo>
                      <a:cubicBezTo>
                        <a:pt x="162" y="208"/>
                        <a:pt x="176" y="193"/>
                        <a:pt x="176" y="176"/>
                      </a:cubicBezTo>
                      <a:cubicBezTo>
                        <a:pt x="176" y="158"/>
                        <a:pt x="162" y="144"/>
                        <a:pt x="144" y="144"/>
                      </a:cubicBezTo>
                      <a:cubicBezTo>
                        <a:pt x="135" y="144"/>
                        <a:pt x="127" y="148"/>
                        <a:pt x="121" y="154"/>
                      </a:cubicBezTo>
                      <a:cubicBezTo>
                        <a:pt x="61" y="111"/>
                        <a:pt x="61" y="111"/>
                        <a:pt x="61" y="111"/>
                      </a:cubicBezTo>
                      <a:cubicBezTo>
                        <a:pt x="63" y="107"/>
                        <a:pt x="64" y="101"/>
                        <a:pt x="64" y="96"/>
                      </a:cubicBezTo>
                      <a:cubicBezTo>
                        <a:pt x="64" y="93"/>
                        <a:pt x="64" y="90"/>
                        <a:pt x="63" y="87"/>
                      </a:cubicBezTo>
                      <a:cubicBezTo>
                        <a:pt x="157" y="48"/>
                        <a:pt x="157" y="48"/>
                        <a:pt x="157" y="48"/>
                      </a:cubicBezTo>
                      <a:cubicBezTo>
                        <a:pt x="162" y="57"/>
                        <a:pt x="173" y="64"/>
                        <a:pt x="184" y="64"/>
                      </a:cubicBezTo>
                      <a:cubicBezTo>
                        <a:pt x="202" y="64"/>
                        <a:pt x="216" y="49"/>
                        <a:pt x="216" y="32"/>
                      </a:cubicBezTo>
                      <a:cubicBezTo>
                        <a:pt x="216" y="14"/>
                        <a:pt x="20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AD1C21"/>
                    </a:solidFill>
                  </a:endParaRPr>
                </a:p>
              </p:txBody>
            </p:sp>
          </p:grpSp>
        </p:grpSp>
        <p:sp>
          <p:nvSpPr>
            <p:cNvPr id="56" name="文本框 44"/>
            <p:cNvSpPr txBox="1"/>
            <p:nvPr/>
          </p:nvSpPr>
          <p:spPr>
            <a:xfrm>
              <a:off x="9284089" y="252855"/>
              <a:ext cx="2170011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重庆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大学 软件学院 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Chongqing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5094559"/>
      </p:ext>
    </p:extLst>
  </p:cSld>
  <p:clrMapOvr>
    <a:masterClrMapping/>
  </p:clrMapOvr>
  <p:transition spd="slow" advTm="5581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 3"/>
          <p:cNvGrpSpPr/>
          <p:nvPr/>
        </p:nvGrpSpPr>
        <p:grpSpPr>
          <a:xfrm>
            <a:off x="-21101" y="2847434"/>
            <a:ext cx="12213103" cy="1296345"/>
            <a:chOff x="-21102" y="2847433"/>
            <a:chExt cx="12213102" cy="1296345"/>
          </a:xfrm>
        </p:grpSpPr>
        <p:sp>
          <p:nvSpPr>
            <p:cNvPr id="51" name="矩形 50"/>
            <p:cNvSpPr/>
            <p:nvPr/>
          </p:nvSpPr>
          <p:spPr>
            <a:xfrm flipH="1">
              <a:off x="0" y="2872348"/>
              <a:ext cx="12192000" cy="1252063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78000">
                  <a:schemeClr val="accent5"/>
                </a:gs>
              </a:gsLst>
              <a:lin ang="10800000" scaled="0"/>
            </a:gradFill>
            <a:ln>
              <a:noFill/>
            </a:ln>
            <a:effectLst>
              <a:outerShdw blurRad="393700" dist="76200" dir="5820000" sx="99000" sy="99000" algn="t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圆角矩形 39"/>
            <p:cNvSpPr/>
            <p:nvPr/>
          </p:nvSpPr>
          <p:spPr>
            <a:xfrm rot="10800000" flipV="1">
              <a:off x="464451" y="2847433"/>
              <a:ext cx="1273995" cy="1291039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r>
                <a:rPr lang="en-US" altLang="zh-CN" sz="6000" dirty="0"/>
                <a:t>1</a:t>
              </a:r>
              <a:endParaRPr lang="zh-CN" altLang="en-US" sz="6000" dirty="0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7144592" y="3093490"/>
              <a:ext cx="5032143" cy="830995"/>
            </a:xfrm>
            <a:prstGeom prst="rect">
              <a:avLst/>
            </a:prstGeom>
            <a:noFill/>
          </p:spPr>
          <p:txBody>
            <a:bodyPr wrap="none" lIns="91438" tIns="45719" rIns="91438" bIns="45719" rtlCol="0">
              <a:spAutoFit/>
            </a:bodyPr>
            <a:lstStyle/>
            <a:p>
              <a:r>
                <a:rPr lang="zh-CN" altLang="en-US" sz="48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选题背景及意义</a:t>
              </a:r>
            </a:p>
          </p:txBody>
        </p:sp>
        <p:grpSp>
          <p:nvGrpSpPr>
            <p:cNvPr id="3" name="组 2"/>
            <p:cNvGrpSpPr/>
            <p:nvPr/>
          </p:nvGrpSpPr>
          <p:grpSpPr>
            <a:xfrm>
              <a:off x="-21102" y="2858492"/>
              <a:ext cx="242777" cy="1285286"/>
              <a:chOff x="-21102" y="2858492"/>
              <a:chExt cx="242777" cy="1285286"/>
            </a:xfrm>
          </p:grpSpPr>
          <p:sp>
            <p:nvSpPr>
              <p:cNvPr id="46" name="圆角矩形 45"/>
              <p:cNvSpPr/>
              <p:nvPr/>
            </p:nvSpPr>
            <p:spPr>
              <a:xfrm rot="16200000" flipV="1">
                <a:off x="-13338" y="3643334"/>
                <a:ext cx="227250" cy="242777"/>
              </a:xfrm>
              <a:prstGeom prst="roundRect">
                <a:avLst>
                  <a:gd name="adj" fmla="val 5039"/>
                </a:avLst>
              </a:prstGeom>
              <a:solidFill>
                <a:srgbClr val="4472C4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圆角矩形 46"/>
              <p:cNvSpPr/>
              <p:nvPr/>
            </p:nvSpPr>
            <p:spPr>
              <a:xfrm rot="16200000" flipV="1">
                <a:off x="-13338" y="3908764"/>
                <a:ext cx="227250" cy="242777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圆角矩形 47"/>
              <p:cNvSpPr/>
              <p:nvPr/>
            </p:nvSpPr>
            <p:spPr>
              <a:xfrm rot="16200000" flipV="1">
                <a:off x="-13338" y="3122170"/>
                <a:ext cx="227250" cy="242777"/>
              </a:xfrm>
              <a:prstGeom prst="roundRect">
                <a:avLst>
                  <a:gd name="adj" fmla="val 5039"/>
                </a:avLst>
              </a:prstGeom>
              <a:solidFill>
                <a:srgbClr val="4472C4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圆角矩形 48"/>
              <p:cNvSpPr/>
              <p:nvPr/>
            </p:nvSpPr>
            <p:spPr>
              <a:xfrm rot="16200000" flipV="1">
                <a:off x="-13338" y="3387600"/>
                <a:ext cx="227250" cy="242777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圆角矩形 44"/>
              <p:cNvSpPr/>
              <p:nvPr/>
            </p:nvSpPr>
            <p:spPr>
              <a:xfrm rot="16200000" flipV="1">
                <a:off x="-13338" y="2850728"/>
                <a:ext cx="227250" cy="242777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5" name="矩形 24"/>
          <p:cNvSpPr/>
          <p:nvPr/>
        </p:nvSpPr>
        <p:spPr>
          <a:xfrm>
            <a:off x="713880" y="3397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www.1ppt.com/moban/     </a:t>
            </a:r>
            <a:r>
              <a:rPr lang="zh-CN" altLang="en-US" sz="100" dirty="0">
                <a:solidFill>
                  <a:schemeClr val="bg1"/>
                </a:solidFill>
              </a:rPr>
              <a:t>行业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www.1ppt.com/hangye/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节日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www.1ppt.com/jieri/           PPT</a:t>
            </a:r>
            <a:r>
              <a:rPr lang="zh-CN" altLang="en-US" sz="100" dirty="0">
                <a:solidFill>
                  <a:schemeClr val="bg1"/>
                </a:solidFill>
              </a:rPr>
              <a:t>素材下载：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www.1ppt.com/sucai/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背景图片：</a:t>
            </a:r>
            <a:r>
              <a:rPr lang="en-US" altLang="zh-CN" sz="100" dirty="0">
                <a:solidFill>
                  <a:schemeClr val="bg1"/>
                </a:solidFill>
              </a:rPr>
              <a:t>www.1ppt.com/beijing/      PPT</a:t>
            </a:r>
            <a:r>
              <a:rPr lang="zh-CN" altLang="en-US" sz="100" dirty="0">
                <a:solidFill>
                  <a:schemeClr val="bg1"/>
                </a:solidFill>
              </a:rPr>
              <a:t>图表下载：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www.1ppt.com/tubiao/    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优秀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www.1ppt.com/xiazai/        PPT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www.1ppt.com/powerpoint/      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Word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www.1ppt.com/word/              Excel</a:t>
            </a:r>
            <a:r>
              <a:rPr lang="zh-CN" altLang="en-US" sz="100" dirty="0">
                <a:solidFill>
                  <a:schemeClr val="bg1"/>
                </a:solidFill>
              </a:rPr>
              <a:t>教程：</a:t>
            </a:r>
            <a:r>
              <a:rPr lang="en-US" altLang="zh-CN" sz="100" dirty="0">
                <a:solidFill>
                  <a:schemeClr val="bg1"/>
                </a:solidFill>
              </a:rPr>
              <a:t>www.1ppt.com/excel/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资料下载：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www.1ppt.com/ziliao/                PPT</a:t>
            </a:r>
            <a:r>
              <a:rPr lang="zh-CN" altLang="en-US" sz="100" dirty="0">
                <a:solidFill>
                  <a:schemeClr val="bg1"/>
                </a:solidFill>
              </a:rPr>
              <a:t>课件下载：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www.1ppt.com/kejian/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范文下载：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www.1ppt.com/fanwen/             </a:t>
            </a:r>
            <a:r>
              <a:rPr lang="zh-CN" altLang="en-US" sz="100" dirty="0">
                <a:solidFill>
                  <a:schemeClr val="bg1"/>
                </a:solidFill>
              </a:rPr>
              <a:t>试卷下载：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www.1ppt.com/shiti/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教案下载：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www.1ppt.com/jiaoan/  </a:t>
            </a:r>
            <a:r>
              <a:rPr lang="en-US" altLang="zh-CN" sz="100" dirty="0" smtClean="0">
                <a:solidFill>
                  <a:schemeClr val="bg1"/>
                </a:solidFill>
              </a:rPr>
              <a:t>      PPT</a:t>
            </a:r>
            <a:r>
              <a:rPr lang="zh-CN" altLang="en-US" sz="100" dirty="0" smtClean="0">
                <a:solidFill>
                  <a:schemeClr val="bg1"/>
                </a:solidFill>
              </a:rPr>
              <a:t>论坛：</a:t>
            </a:r>
            <a:r>
              <a:rPr lang="en-US" altLang="zh-CN" sz="100" dirty="0" smtClean="0">
                <a:solidFill>
                  <a:schemeClr val="bg1"/>
                </a:solidFill>
              </a:rPr>
              <a:t>www.1ppt.cn</a:t>
            </a:r>
            <a:endParaRPr lang="en-US" altLang="zh-CN" sz="100" dirty="0">
              <a:solidFill>
                <a:schemeClr val="bg1"/>
              </a:solidFill>
            </a:endParaRP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 </a:t>
            </a:r>
            <a:endParaRPr lang="zh-CN" altLang="en-US" sz="100" dirty="0">
              <a:solidFill>
                <a:schemeClr val="bg1"/>
              </a:solidFill>
            </a:endParaRPr>
          </a:p>
        </p:txBody>
      </p:sp>
      <p:grpSp>
        <p:nvGrpSpPr>
          <p:cNvPr id="26" name="组 13"/>
          <p:cNvGrpSpPr/>
          <p:nvPr/>
        </p:nvGrpSpPr>
        <p:grpSpPr>
          <a:xfrm>
            <a:off x="9284091" y="252858"/>
            <a:ext cx="2907908" cy="574513"/>
            <a:chOff x="9284089" y="252855"/>
            <a:chExt cx="2907908" cy="574513"/>
          </a:xfrm>
        </p:grpSpPr>
        <p:grpSp>
          <p:nvGrpSpPr>
            <p:cNvPr id="39" name="组 2"/>
            <p:cNvGrpSpPr/>
            <p:nvPr/>
          </p:nvGrpSpPr>
          <p:grpSpPr>
            <a:xfrm>
              <a:off x="11454105" y="252856"/>
              <a:ext cx="737892" cy="484288"/>
              <a:chOff x="11454105" y="252856"/>
              <a:chExt cx="737892" cy="484288"/>
            </a:xfrm>
          </p:grpSpPr>
          <p:grpSp>
            <p:nvGrpSpPr>
              <p:cNvPr id="43" name="组 1"/>
              <p:cNvGrpSpPr/>
              <p:nvPr/>
            </p:nvGrpSpPr>
            <p:grpSpPr>
              <a:xfrm>
                <a:off x="12039604" y="252856"/>
                <a:ext cx="152393" cy="484287"/>
                <a:chOff x="12039604" y="252856"/>
                <a:chExt cx="152393" cy="484287"/>
              </a:xfrm>
            </p:grpSpPr>
            <p:sp>
              <p:nvSpPr>
                <p:cNvPr id="54" name="圆角矩形 53"/>
                <p:cNvSpPr/>
                <p:nvPr/>
              </p:nvSpPr>
              <p:spPr>
                <a:xfrm rot="16200000" flipV="1">
                  <a:off x="12072988" y="518121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5" name="圆角矩形 54"/>
                <p:cNvSpPr/>
                <p:nvPr/>
              </p:nvSpPr>
              <p:spPr>
                <a:xfrm rot="16200000" flipV="1">
                  <a:off x="12072988" y="618134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12072988" y="321750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7" name="圆角矩形 56"/>
                <p:cNvSpPr/>
                <p:nvPr/>
              </p:nvSpPr>
              <p:spPr>
                <a:xfrm rot="16200000" flipV="1">
                  <a:off x="12072988" y="42176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8" name="圆角矩形 57"/>
                <p:cNvSpPr/>
                <p:nvPr/>
              </p:nvSpPr>
              <p:spPr>
                <a:xfrm rot="16200000" flipV="1">
                  <a:off x="12072987" y="21947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4" name="组合 43"/>
              <p:cNvGrpSpPr/>
              <p:nvPr/>
            </p:nvGrpSpPr>
            <p:grpSpPr>
              <a:xfrm>
                <a:off x="11454105" y="252857"/>
                <a:ext cx="491115" cy="484287"/>
                <a:chOff x="1528923" y="220268"/>
                <a:chExt cx="1284096" cy="1266241"/>
              </a:xfrm>
            </p:grpSpPr>
            <p:sp>
              <p:nvSpPr>
                <p:cNvPr id="50" name="圆角矩形 49"/>
                <p:cNvSpPr/>
                <p:nvPr/>
              </p:nvSpPr>
              <p:spPr>
                <a:xfrm rot="16200000" flipV="1">
                  <a:off x="1537850" y="211341"/>
                  <a:ext cx="1266241" cy="1284096"/>
                </a:xfrm>
                <a:prstGeom prst="roundRect">
                  <a:avLst>
                    <a:gd name="adj" fmla="val 5039"/>
                  </a:avLst>
                </a:prstGeom>
                <a:solidFill>
                  <a:schemeClr val="accent5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" name="Freeform 96"/>
                <p:cNvSpPr>
                  <a:spLocks/>
                </p:cNvSpPr>
                <p:nvPr/>
              </p:nvSpPr>
              <p:spPr bwMode="auto">
                <a:xfrm>
                  <a:off x="1804148" y="499514"/>
                  <a:ext cx="733647" cy="707752"/>
                </a:xfrm>
                <a:custGeom>
                  <a:avLst/>
                  <a:gdLst>
                    <a:gd name="T0" fmla="*/ 184 w 216"/>
                    <a:gd name="T1" fmla="*/ 0 h 208"/>
                    <a:gd name="T2" fmla="*/ 152 w 216"/>
                    <a:gd name="T3" fmla="*/ 32 h 208"/>
                    <a:gd name="T4" fmla="*/ 154 w 216"/>
                    <a:gd name="T5" fmla="*/ 41 h 208"/>
                    <a:gd name="T6" fmla="*/ 60 w 216"/>
                    <a:gd name="T7" fmla="*/ 80 h 208"/>
                    <a:gd name="T8" fmla="*/ 32 w 216"/>
                    <a:gd name="T9" fmla="*/ 64 h 208"/>
                    <a:gd name="T10" fmla="*/ 0 w 216"/>
                    <a:gd name="T11" fmla="*/ 96 h 208"/>
                    <a:gd name="T12" fmla="*/ 32 w 216"/>
                    <a:gd name="T13" fmla="*/ 128 h 208"/>
                    <a:gd name="T14" fmla="*/ 56 w 216"/>
                    <a:gd name="T15" fmla="*/ 118 h 208"/>
                    <a:gd name="T16" fmla="*/ 116 w 216"/>
                    <a:gd name="T17" fmla="*/ 161 h 208"/>
                    <a:gd name="T18" fmla="*/ 112 w 216"/>
                    <a:gd name="T19" fmla="*/ 176 h 208"/>
                    <a:gd name="T20" fmla="*/ 144 w 216"/>
                    <a:gd name="T21" fmla="*/ 208 h 208"/>
                    <a:gd name="T22" fmla="*/ 176 w 216"/>
                    <a:gd name="T23" fmla="*/ 176 h 208"/>
                    <a:gd name="T24" fmla="*/ 144 w 216"/>
                    <a:gd name="T25" fmla="*/ 144 h 208"/>
                    <a:gd name="T26" fmla="*/ 121 w 216"/>
                    <a:gd name="T27" fmla="*/ 154 h 208"/>
                    <a:gd name="T28" fmla="*/ 61 w 216"/>
                    <a:gd name="T29" fmla="*/ 111 h 208"/>
                    <a:gd name="T30" fmla="*/ 64 w 216"/>
                    <a:gd name="T31" fmla="*/ 96 h 208"/>
                    <a:gd name="T32" fmla="*/ 63 w 216"/>
                    <a:gd name="T33" fmla="*/ 87 h 208"/>
                    <a:gd name="T34" fmla="*/ 157 w 216"/>
                    <a:gd name="T35" fmla="*/ 48 h 208"/>
                    <a:gd name="T36" fmla="*/ 184 w 216"/>
                    <a:gd name="T37" fmla="*/ 64 h 208"/>
                    <a:gd name="T38" fmla="*/ 216 w 216"/>
                    <a:gd name="T39" fmla="*/ 32 h 208"/>
                    <a:gd name="T40" fmla="*/ 184 w 216"/>
                    <a:gd name="T41" fmla="*/ 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208">
                      <a:moveTo>
                        <a:pt x="184" y="0"/>
                      </a:moveTo>
                      <a:cubicBezTo>
                        <a:pt x="167" y="0"/>
                        <a:pt x="152" y="14"/>
                        <a:pt x="152" y="32"/>
                      </a:cubicBezTo>
                      <a:cubicBezTo>
                        <a:pt x="152" y="35"/>
                        <a:pt x="153" y="38"/>
                        <a:pt x="154" y="41"/>
                      </a:cubicBezTo>
                      <a:cubicBezTo>
                        <a:pt x="60" y="80"/>
                        <a:pt x="60" y="80"/>
                        <a:pt x="60" y="80"/>
                      </a:cubicBezTo>
                      <a:cubicBezTo>
                        <a:pt x="55" y="70"/>
                        <a:pt x="44" y="64"/>
                        <a:pt x="32" y="64"/>
                      </a:cubicBezTo>
                      <a:cubicBezTo>
                        <a:pt x="15" y="64"/>
                        <a:pt x="0" y="78"/>
                        <a:pt x="0" y="96"/>
                      </a:cubicBezTo>
                      <a:cubicBezTo>
                        <a:pt x="0" y="113"/>
                        <a:pt x="15" y="128"/>
                        <a:pt x="32" y="128"/>
                      </a:cubicBezTo>
                      <a:cubicBezTo>
                        <a:pt x="42" y="128"/>
                        <a:pt x="50" y="124"/>
                        <a:pt x="56" y="118"/>
                      </a:cubicBezTo>
                      <a:cubicBezTo>
                        <a:pt x="116" y="161"/>
                        <a:pt x="116" y="161"/>
                        <a:pt x="116" y="161"/>
                      </a:cubicBezTo>
                      <a:cubicBezTo>
                        <a:pt x="114" y="165"/>
                        <a:pt x="112" y="170"/>
                        <a:pt x="112" y="176"/>
                      </a:cubicBezTo>
                      <a:cubicBezTo>
                        <a:pt x="112" y="193"/>
                        <a:pt x="127" y="208"/>
                        <a:pt x="144" y="208"/>
                      </a:cubicBezTo>
                      <a:cubicBezTo>
                        <a:pt x="162" y="208"/>
                        <a:pt x="176" y="193"/>
                        <a:pt x="176" y="176"/>
                      </a:cubicBezTo>
                      <a:cubicBezTo>
                        <a:pt x="176" y="158"/>
                        <a:pt x="162" y="144"/>
                        <a:pt x="144" y="144"/>
                      </a:cubicBezTo>
                      <a:cubicBezTo>
                        <a:pt x="135" y="144"/>
                        <a:pt x="127" y="148"/>
                        <a:pt x="121" y="154"/>
                      </a:cubicBezTo>
                      <a:cubicBezTo>
                        <a:pt x="61" y="111"/>
                        <a:pt x="61" y="111"/>
                        <a:pt x="61" y="111"/>
                      </a:cubicBezTo>
                      <a:cubicBezTo>
                        <a:pt x="63" y="107"/>
                        <a:pt x="64" y="101"/>
                        <a:pt x="64" y="96"/>
                      </a:cubicBezTo>
                      <a:cubicBezTo>
                        <a:pt x="64" y="93"/>
                        <a:pt x="64" y="90"/>
                        <a:pt x="63" y="87"/>
                      </a:cubicBezTo>
                      <a:cubicBezTo>
                        <a:pt x="157" y="48"/>
                        <a:pt x="157" y="48"/>
                        <a:pt x="157" y="48"/>
                      </a:cubicBezTo>
                      <a:cubicBezTo>
                        <a:pt x="162" y="57"/>
                        <a:pt x="173" y="64"/>
                        <a:pt x="184" y="64"/>
                      </a:cubicBezTo>
                      <a:cubicBezTo>
                        <a:pt x="202" y="64"/>
                        <a:pt x="216" y="49"/>
                        <a:pt x="216" y="32"/>
                      </a:cubicBezTo>
                      <a:cubicBezTo>
                        <a:pt x="216" y="14"/>
                        <a:pt x="20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AD1C21"/>
                    </a:solidFill>
                  </a:endParaRPr>
                </a:p>
              </p:txBody>
            </p:sp>
          </p:grpSp>
        </p:grpSp>
        <p:sp>
          <p:nvSpPr>
            <p:cNvPr id="41" name="文本框 44"/>
            <p:cNvSpPr txBox="1"/>
            <p:nvPr/>
          </p:nvSpPr>
          <p:spPr>
            <a:xfrm>
              <a:off x="9284089" y="252855"/>
              <a:ext cx="2170011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重庆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大学 软件学院 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Chongqing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3683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2660">
        <p:blinds dir="vert"/>
      </p:transition>
    </mc:Choice>
    <mc:Fallback>
      <p:transition spd="slow" advTm="2660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263751" y="2101865"/>
            <a:ext cx="1755700" cy="1890765"/>
            <a:chOff x="4925753" y="1651222"/>
            <a:chExt cx="1755700" cy="1890765"/>
          </a:xfrm>
        </p:grpSpPr>
        <p:sp>
          <p:nvSpPr>
            <p:cNvPr id="20" name="圆角矩形 19"/>
            <p:cNvSpPr/>
            <p:nvPr/>
          </p:nvSpPr>
          <p:spPr>
            <a:xfrm>
              <a:off x="4925753" y="1803623"/>
              <a:ext cx="1755699" cy="1738364"/>
            </a:xfrm>
            <a:prstGeom prst="roundRect">
              <a:avLst>
                <a:gd name="adj" fmla="val 4378"/>
              </a:avLst>
            </a:prstGeom>
            <a:solidFill>
              <a:srgbClr val="4472C4">
                <a:alpha val="5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>
              <a:off x="4925754" y="1651222"/>
              <a:ext cx="1755699" cy="1738364"/>
            </a:xfrm>
            <a:prstGeom prst="roundRect">
              <a:avLst>
                <a:gd name="adj" fmla="val 4378"/>
              </a:avLst>
            </a:prstGeom>
            <a:solidFill>
              <a:srgbClr val="4472C4">
                <a:alpha val="5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r>
                <a:rPr lang="zh-CN" altLang="en-US" sz="4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</a:t>
              </a:r>
              <a:endParaRPr lang="en-US" altLang="zh-CN" sz="40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30000"/>
                </a:lnSpc>
              </a:pPr>
              <a:r>
                <a:rPr lang="zh-CN" altLang="en-US" sz="4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背景</a:t>
              </a:r>
              <a:endPara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3686390" y="2256567"/>
            <a:ext cx="2988887" cy="572460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EPOS ,Raspberry Pi</a:t>
            </a:r>
            <a:endParaRPr lang="zh-CN" altLang="en-US" sz="2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3784932" y="2722079"/>
            <a:ext cx="2905225" cy="1611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圆角矩形 22"/>
          <p:cNvSpPr/>
          <p:nvPr/>
        </p:nvSpPr>
        <p:spPr>
          <a:xfrm>
            <a:off x="3784931" y="2857072"/>
            <a:ext cx="7340412" cy="869027"/>
          </a:xfrm>
          <a:prstGeom prst="roundRect">
            <a:avLst>
              <a:gd name="adj" fmla="val 3819"/>
            </a:avLst>
          </a:prstGeom>
          <a:solidFill>
            <a:srgbClr val="4472C4">
              <a:alpha val="63000"/>
            </a:srgbClr>
          </a:solidFill>
        </p:spPr>
        <p:txBody>
          <a:bodyPr wrap="square" lIns="91436" tIns="45718" rIns="91436" bIns="45718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本课题研究内容是将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EPOS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操作系统移植到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Raspberry Pi B+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开发板上。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圆角矩形 23"/>
          <p:cNvSpPr/>
          <p:nvPr/>
        </p:nvSpPr>
        <p:spPr>
          <a:xfrm rot="10800000" flipV="1">
            <a:off x="2405197" y="4832979"/>
            <a:ext cx="272237" cy="276076"/>
          </a:xfrm>
          <a:prstGeom prst="roundRect">
            <a:avLst>
              <a:gd name="adj" fmla="val 5039"/>
            </a:avLst>
          </a:prstGeom>
          <a:solidFill>
            <a:srgbClr val="4472C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>
              <a:lnSpc>
                <a:spcPct val="130000"/>
              </a:lnSpc>
            </a:pPr>
            <a:endParaRPr lang="zh-CN" altLang="en-US" sz="3600" dirty="0"/>
          </a:p>
        </p:txBody>
      </p:sp>
      <p:sp>
        <p:nvSpPr>
          <p:cNvPr id="25" name="文本框 24"/>
          <p:cNvSpPr txBox="1"/>
          <p:nvPr/>
        </p:nvSpPr>
        <p:spPr>
          <a:xfrm>
            <a:off x="2829563" y="4801280"/>
            <a:ext cx="675181" cy="363174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5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EPOS</a:t>
            </a:r>
            <a:endParaRPr lang="zh-CN" altLang="en-US" sz="15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2917934" y="5170005"/>
            <a:ext cx="2229467" cy="14627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2834056" y="5247892"/>
            <a:ext cx="2397220" cy="812528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EPOS</a:t>
            </a:r>
            <a:r>
              <a:rPr lang="zh-CN" altLang="en-US" sz="12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操作系统是由软件学院洪明坚老师开发，用于操作系统课程实验使用。</a:t>
            </a:r>
            <a:endParaRPr lang="en-US" altLang="zh-CN" sz="12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圆角矩形 32"/>
          <p:cNvSpPr/>
          <p:nvPr/>
        </p:nvSpPr>
        <p:spPr>
          <a:xfrm rot="10800000" flipV="1">
            <a:off x="6732707" y="4832979"/>
            <a:ext cx="272237" cy="276076"/>
          </a:xfrm>
          <a:prstGeom prst="roundRect">
            <a:avLst>
              <a:gd name="adj" fmla="val 5039"/>
            </a:avLst>
          </a:prstGeom>
          <a:solidFill>
            <a:srgbClr val="4472C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>
              <a:lnSpc>
                <a:spcPct val="130000"/>
              </a:lnSpc>
            </a:pPr>
            <a:endParaRPr lang="zh-CN" altLang="en-US" sz="3600" dirty="0"/>
          </a:p>
        </p:txBody>
      </p:sp>
      <p:sp>
        <p:nvSpPr>
          <p:cNvPr id="34" name="文本框 33"/>
          <p:cNvSpPr txBox="1"/>
          <p:nvPr/>
        </p:nvSpPr>
        <p:spPr>
          <a:xfrm>
            <a:off x="7157073" y="4801280"/>
            <a:ext cx="1345557" cy="363174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500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Raspberry Pi</a:t>
            </a:r>
            <a:endParaRPr lang="zh-CN" altLang="en-US" sz="15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7245444" y="5170005"/>
            <a:ext cx="2229467" cy="14627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/>
          <p:cNvSpPr/>
          <p:nvPr/>
        </p:nvSpPr>
        <p:spPr>
          <a:xfrm>
            <a:off x="7161566" y="5247892"/>
            <a:ext cx="2397220" cy="572462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Raspberry Pi(</a:t>
            </a:r>
            <a:r>
              <a:rPr lang="zh-CN" altLang="en-US" sz="12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树莓派</a:t>
            </a:r>
            <a:r>
              <a:rPr lang="en-US" altLang="zh-CN" sz="12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12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是最近比较流行的一款嵌入式开发板。</a:t>
            </a:r>
            <a:endParaRPr lang="en-US" altLang="zh-CN" sz="12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3784932" y="252859"/>
            <a:ext cx="8407072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sp>
        <p:nvSpPr>
          <p:cNvPr id="54" name="圆角矩形 53"/>
          <p:cNvSpPr/>
          <p:nvPr/>
        </p:nvSpPr>
        <p:spPr>
          <a:xfrm rot="10800000" flipV="1">
            <a:off x="-5662" y="249443"/>
            <a:ext cx="484287" cy="491115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/>
              <a:t>1</a:t>
            </a:r>
            <a:endParaRPr lang="zh-CN" altLang="en-US" sz="3600" dirty="0"/>
          </a:p>
        </p:txBody>
      </p:sp>
      <p:sp>
        <p:nvSpPr>
          <p:cNvPr id="55" name="文本框 54"/>
          <p:cNvSpPr txBox="1"/>
          <p:nvPr/>
        </p:nvSpPr>
        <p:spPr>
          <a:xfrm>
            <a:off x="647719" y="267582"/>
            <a:ext cx="2875657" cy="46166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r>
              <a:rPr lang="zh-CN" altLang="en-US" sz="2400" spc="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选题背景及意义</a:t>
            </a:r>
          </a:p>
        </p:txBody>
      </p:sp>
      <p:grpSp>
        <p:nvGrpSpPr>
          <p:cNvPr id="37" name="组 13"/>
          <p:cNvGrpSpPr/>
          <p:nvPr/>
        </p:nvGrpSpPr>
        <p:grpSpPr>
          <a:xfrm>
            <a:off x="9284091" y="252858"/>
            <a:ext cx="2907908" cy="574513"/>
            <a:chOff x="9284089" y="252855"/>
            <a:chExt cx="2907908" cy="574513"/>
          </a:xfrm>
        </p:grpSpPr>
        <p:grpSp>
          <p:nvGrpSpPr>
            <p:cNvPr id="38" name="组 2"/>
            <p:cNvGrpSpPr/>
            <p:nvPr/>
          </p:nvGrpSpPr>
          <p:grpSpPr>
            <a:xfrm>
              <a:off x="11454105" y="252856"/>
              <a:ext cx="737892" cy="484288"/>
              <a:chOff x="11454105" y="252856"/>
              <a:chExt cx="737892" cy="484288"/>
            </a:xfrm>
          </p:grpSpPr>
          <p:grpSp>
            <p:nvGrpSpPr>
              <p:cNvPr id="40" name="组 1"/>
              <p:cNvGrpSpPr/>
              <p:nvPr/>
            </p:nvGrpSpPr>
            <p:grpSpPr>
              <a:xfrm>
                <a:off x="12039604" y="252856"/>
                <a:ext cx="152393" cy="484287"/>
                <a:chOff x="12039604" y="252856"/>
                <a:chExt cx="152393" cy="484287"/>
              </a:xfrm>
            </p:grpSpPr>
            <p:sp>
              <p:nvSpPr>
                <p:cNvPr id="44" name="圆角矩形 43"/>
                <p:cNvSpPr/>
                <p:nvPr/>
              </p:nvSpPr>
              <p:spPr>
                <a:xfrm rot="16200000" flipV="1">
                  <a:off x="12072988" y="518121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5" name="圆角矩形 44"/>
                <p:cNvSpPr/>
                <p:nvPr/>
              </p:nvSpPr>
              <p:spPr>
                <a:xfrm rot="16200000" flipV="1">
                  <a:off x="12072988" y="618134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6" name="圆角矩形 45"/>
                <p:cNvSpPr/>
                <p:nvPr/>
              </p:nvSpPr>
              <p:spPr>
                <a:xfrm rot="16200000" flipV="1">
                  <a:off x="12072988" y="321750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7" name="圆角矩形 46"/>
                <p:cNvSpPr/>
                <p:nvPr/>
              </p:nvSpPr>
              <p:spPr>
                <a:xfrm rot="16200000" flipV="1">
                  <a:off x="12072988" y="42176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8" name="圆角矩形 47"/>
                <p:cNvSpPr/>
                <p:nvPr/>
              </p:nvSpPr>
              <p:spPr>
                <a:xfrm rot="16200000" flipV="1">
                  <a:off x="12072987" y="21947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1" name="组合 40"/>
              <p:cNvGrpSpPr/>
              <p:nvPr/>
            </p:nvGrpSpPr>
            <p:grpSpPr>
              <a:xfrm>
                <a:off x="11454105" y="252857"/>
                <a:ext cx="491115" cy="484287"/>
                <a:chOff x="1528923" y="220268"/>
                <a:chExt cx="1284096" cy="1266241"/>
              </a:xfrm>
            </p:grpSpPr>
            <p:sp>
              <p:nvSpPr>
                <p:cNvPr id="42" name="圆角矩形 41"/>
                <p:cNvSpPr/>
                <p:nvPr/>
              </p:nvSpPr>
              <p:spPr>
                <a:xfrm rot="16200000" flipV="1">
                  <a:off x="1537850" y="211341"/>
                  <a:ext cx="1266241" cy="1284096"/>
                </a:xfrm>
                <a:prstGeom prst="roundRect">
                  <a:avLst>
                    <a:gd name="adj" fmla="val 5039"/>
                  </a:avLst>
                </a:prstGeom>
                <a:solidFill>
                  <a:schemeClr val="accent5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3" name="Freeform 96"/>
                <p:cNvSpPr>
                  <a:spLocks/>
                </p:cNvSpPr>
                <p:nvPr/>
              </p:nvSpPr>
              <p:spPr bwMode="auto">
                <a:xfrm>
                  <a:off x="1804148" y="499514"/>
                  <a:ext cx="733647" cy="707752"/>
                </a:xfrm>
                <a:custGeom>
                  <a:avLst/>
                  <a:gdLst>
                    <a:gd name="T0" fmla="*/ 184 w 216"/>
                    <a:gd name="T1" fmla="*/ 0 h 208"/>
                    <a:gd name="T2" fmla="*/ 152 w 216"/>
                    <a:gd name="T3" fmla="*/ 32 h 208"/>
                    <a:gd name="T4" fmla="*/ 154 w 216"/>
                    <a:gd name="T5" fmla="*/ 41 h 208"/>
                    <a:gd name="T6" fmla="*/ 60 w 216"/>
                    <a:gd name="T7" fmla="*/ 80 h 208"/>
                    <a:gd name="T8" fmla="*/ 32 w 216"/>
                    <a:gd name="T9" fmla="*/ 64 h 208"/>
                    <a:gd name="T10" fmla="*/ 0 w 216"/>
                    <a:gd name="T11" fmla="*/ 96 h 208"/>
                    <a:gd name="T12" fmla="*/ 32 w 216"/>
                    <a:gd name="T13" fmla="*/ 128 h 208"/>
                    <a:gd name="T14" fmla="*/ 56 w 216"/>
                    <a:gd name="T15" fmla="*/ 118 h 208"/>
                    <a:gd name="T16" fmla="*/ 116 w 216"/>
                    <a:gd name="T17" fmla="*/ 161 h 208"/>
                    <a:gd name="T18" fmla="*/ 112 w 216"/>
                    <a:gd name="T19" fmla="*/ 176 h 208"/>
                    <a:gd name="T20" fmla="*/ 144 w 216"/>
                    <a:gd name="T21" fmla="*/ 208 h 208"/>
                    <a:gd name="T22" fmla="*/ 176 w 216"/>
                    <a:gd name="T23" fmla="*/ 176 h 208"/>
                    <a:gd name="T24" fmla="*/ 144 w 216"/>
                    <a:gd name="T25" fmla="*/ 144 h 208"/>
                    <a:gd name="T26" fmla="*/ 121 w 216"/>
                    <a:gd name="T27" fmla="*/ 154 h 208"/>
                    <a:gd name="T28" fmla="*/ 61 w 216"/>
                    <a:gd name="T29" fmla="*/ 111 h 208"/>
                    <a:gd name="T30" fmla="*/ 64 w 216"/>
                    <a:gd name="T31" fmla="*/ 96 h 208"/>
                    <a:gd name="T32" fmla="*/ 63 w 216"/>
                    <a:gd name="T33" fmla="*/ 87 h 208"/>
                    <a:gd name="T34" fmla="*/ 157 w 216"/>
                    <a:gd name="T35" fmla="*/ 48 h 208"/>
                    <a:gd name="T36" fmla="*/ 184 w 216"/>
                    <a:gd name="T37" fmla="*/ 64 h 208"/>
                    <a:gd name="T38" fmla="*/ 216 w 216"/>
                    <a:gd name="T39" fmla="*/ 32 h 208"/>
                    <a:gd name="T40" fmla="*/ 184 w 216"/>
                    <a:gd name="T41" fmla="*/ 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208">
                      <a:moveTo>
                        <a:pt x="184" y="0"/>
                      </a:moveTo>
                      <a:cubicBezTo>
                        <a:pt x="167" y="0"/>
                        <a:pt x="152" y="14"/>
                        <a:pt x="152" y="32"/>
                      </a:cubicBezTo>
                      <a:cubicBezTo>
                        <a:pt x="152" y="35"/>
                        <a:pt x="153" y="38"/>
                        <a:pt x="154" y="41"/>
                      </a:cubicBezTo>
                      <a:cubicBezTo>
                        <a:pt x="60" y="80"/>
                        <a:pt x="60" y="80"/>
                        <a:pt x="60" y="80"/>
                      </a:cubicBezTo>
                      <a:cubicBezTo>
                        <a:pt x="55" y="70"/>
                        <a:pt x="44" y="64"/>
                        <a:pt x="32" y="64"/>
                      </a:cubicBezTo>
                      <a:cubicBezTo>
                        <a:pt x="15" y="64"/>
                        <a:pt x="0" y="78"/>
                        <a:pt x="0" y="96"/>
                      </a:cubicBezTo>
                      <a:cubicBezTo>
                        <a:pt x="0" y="113"/>
                        <a:pt x="15" y="128"/>
                        <a:pt x="32" y="128"/>
                      </a:cubicBezTo>
                      <a:cubicBezTo>
                        <a:pt x="42" y="128"/>
                        <a:pt x="50" y="124"/>
                        <a:pt x="56" y="118"/>
                      </a:cubicBezTo>
                      <a:cubicBezTo>
                        <a:pt x="116" y="161"/>
                        <a:pt x="116" y="161"/>
                        <a:pt x="116" y="161"/>
                      </a:cubicBezTo>
                      <a:cubicBezTo>
                        <a:pt x="114" y="165"/>
                        <a:pt x="112" y="170"/>
                        <a:pt x="112" y="176"/>
                      </a:cubicBezTo>
                      <a:cubicBezTo>
                        <a:pt x="112" y="193"/>
                        <a:pt x="127" y="208"/>
                        <a:pt x="144" y="208"/>
                      </a:cubicBezTo>
                      <a:cubicBezTo>
                        <a:pt x="162" y="208"/>
                        <a:pt x="176" y="193"/>
                        <a:pt x="176" y="176"/>
                      </a:cubicBezTo>
                      <a:cubicBezTo>
                        <a:pt x="176" y="158"/>
                        <a:pt x="162" y="144"/>
                        <a:pt x="144" y="144"/>
                      </a:cubicBezTo>
                      <a:cubicBezTo>
                        <a:pt x="135" y="144"/>
                        <a:pt x="127" y="148"/>
                        <a:pt x="121" y="154"/>
                      </a:cubicBezTo>
                      <a:cubicBezTo>
                        <a:pt x="61" y="111"/>
                        <a:pt x="61" y="111"/>
                        <a:pt x="61" y="111"/>
                      </a:cubicBezTo>
                      <a:cubicBezTo>
                        <a:pt x="63" y="107"/>
                        <a:pt x="64" y="101"/>
                        <a:pt x="64" y="96"/>
                      </a:cubicBezTo>
                      <a:cubicBezTo>
                        <a:pt x="64" y="93"/>
                        <a:pt x="64" y="90"/>
                        <a:pt x="63" y="87"/>
                      </a:cubicBezTo>
                      <a:cubicBezTo>
                        <a:pt x="157" y="48"/>
                        <a:pt x="157" y="48"/>
                        <a:pt x="157" y="48"/>
                      </a:cubicBezTo>
                      <a:cubicBezTo>
                        <a:pt x="162" y="57"/>
                        <a:pt x="173" y="64"/>
                        <a:pt x="184" y="64"/>
                      </a:cubicBezTo>
                      <a:cubicBezTo>
                        <a:pt x="202" y="64"/>
                        <a:pt x="216" y="49"/>
                        <a:pt x="216" y="32"/>
                      </a:cubicBezTo>
                      <a:cubicBezTo>
                        <a:pt x="216" y="14"/>
                        <a:pt x="20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AD1C21"/>
                    </a:solidFill>
                  </a:endParaRPr>
                </a:p>
              </p:txBody>
            </p:sp>
          </p:grpSp>
        </p:grpSp>
        <p:sp>
          <p:nvSpPr>
            <p:cNvPr id="39" name="文本框 44"/>
            <p:cNvSpPr txBox="1"/>
            <p:nvPr/>
          </p:nvSpPr>
          <p:spPr>
            <a:xfrm>
              <a:off x="9284089" y="252855"/>
              <a:ext cx="2170011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重庆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大学 软件学院 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Chongqing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4308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23950">
        <p14:conveyor dir="l"/>
      </p:transition>
    </mc:Choice>
    <mc:Fallback>
      <p:transition spd="slow" advTm="2395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圆角矩形 19"/>
          <p:cNvSpPr/>
          <p:nvPr/>
        </p:nvSpPr>
        <p:spPr>
          <a:xfrm>
            <a:off x="1815102" y="2787374"/>
            <a:ext cx="2259019" cy="2236715"/>
          </a:xfrm>
          <a:prstGeom prst="ellipse">
            <a:avLst/>
          </a:prstGeom>
          <a:solidFill>
            <a:srgbClr val="4472C4">
              <a:alpha val="3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>
              <a:lnSpc>
                <a:spcPct val="130000"/>
              </a:lnSpc>
            </a:pPr>
            <a:endParaRPr lang="zh-CN" altLang="en-US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995206" y="2497809"/>
            <a:ext cx="2418483" cy="2515367"/>
            <a:chOff x="4721608" y="1835707"/>
            <a:chExt cx="1879634" cy="1954931"/>
          </a:xfrm>
          <a:solidFill>
            <a:srgbClr val="4472C4">
              <a:alpha val="39000"/>
            </a:srgbClr>
          </a:solidFill>
        </p:grpSpPr>
        <p:sp>
          <p:nvSpPr>
            <p:cNvPr id="20" name="圆角矩形 19"/>
            <p:cNvSpPr/>
            <p:nvPr/>
          </p:nvSpPr>
          <p:spPr>
            <a:xfrm>
              <a:off x="4721608" y="1835707"/>
              <a:ext cx="1755699" cy="17383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4845543" y="2052274"/>
              <a:ext cx="1755699" cy="17383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2350438" y="2926465"/>
            <a:ext cx="1527435" cy="1692769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意义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5965483" y="2104001"/>
            <a:ext cx="1295543" cy="472435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扩展</a:t>
            </a:r>
            <a:r>
              <a:rPr lang="en-US" altLang="zh-CN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EPOS</a:t>
            </a:r>
            <a:endParaRPr lang="zh-CN" altLang="en-US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6053854" y="2472728"/>
            <a:ext cx="2229467" cy="14627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5969978" y="2550613"/>
            <a:ext cx="3532695" cy="392413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5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sz="15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EPOS</a:t>
            </a:r>
            <a:r>
              <a:rPr lang="zh-CN" altLang="en-US" sz="15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进行扩展到</a:t>
            </a:r>
            <a:r>
              <a:rPr lang="en-US" altLang="zh-CN" sz="15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ARM</a:t>
            </a:r>
            <a:r>
              <a:rPr lang="zh-CN" altLang="en-US" sz="15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平台上。</a:t>
            </a:r>
            <a:endParaRPr lang="en-US" altLang="zh-CN" sz="15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5965481" y="3362024"/>
            <a:ext cx="1159288" cy="472435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教学使用</a:t>
            </a:r>
            <a:endParaRPr lang="zh-CN" altLang="en-US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6053850" y="3730750"/>
            <a:ext cx="2229467" cy="14627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5969973" y="3808634"/>
            <a:ext cx="3532696" cy="692495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5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为操作系统实验课程提供</a:t>
            </a:r>
            <a:r>
              <a:rPr lang="en-US" altLang="zh-CN" sz="15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ARM</a:t>
            </a:r>
            <a:r>
              <a:rPr lang="zh-CN" altLang="en-US" sz="15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</a:t>
            </a:r>
            <a:endParaRPr lang="en-US" altLang="zh-CN" sz="1500" dirty="0" smtClean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5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的实验环境。</a:t>
            </a:r>
            <a:endParaRPr lang="en-US" altLang="zh-CN" sz="15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8598029" y="5366837"/>
            <a:ext cx="256798" cy="435438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2515019" y="325001"/>
            <a:ext cx="3375403" cy="384717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BACKGROUNDS</a:t>
            </a:r>
          </a:p>
        </p:txBody>
      </p:sp>
      <p:grpSp>
        <p:nvGrpSpPr>
          <p:cNvPr id="43" name="组 13"/>
          <p:cNvGrpSpPr/>
          <p:nvPr/>
        </p:nvGrpSpPr>
        <p:grpSpPr>
          <a:xfrm>
            <a:off x="9284091" y="252858"/>
            <a:ext cx="2907908" cy="574513"/>
            <a:chOff x="9284089" y="252855"/>
            <a:chExt cx="2907908" cy="574513"/>
          </a:xfrm>
        </p:grpSpPr>
        <p:grpSp>
          <p:nvGrpSpPr>
            <p:cNvPr id="44" name="组 2"/>
            <p:cNvGrpSpPr/>
            <p:nvPr/>
          </p:nvGrpSpPr>
          <p:grpSpPr>
            <a:xfrm>
              <a:off x="11454105" y="252856"/>
              <a:ext cx="737892" cy="484288"/>
              <a:chOff x="11454105" y="252856"/>
              <a:chExt cx="737892" cy="484288"/>
            </a:xfrm>
          </p:grpSpPr>
          <p:grpSp>
            <p:nvGrpSpPr>
              <p:cNvPr id="46" name="组 1"/>
              <p:cNvGrpSpPr/>
              <p:nvPr/>
            </p:nvGrpSpPr>
            <p:grpSpPr>
              <a:xfrm>
                <a:off x="12039604" y="252856"/>
                <a:ext cx="152393" cy="484287"/>
                <a:chOff x="12039604" y="252856"/>
                <a:chExt cx="152393" cy="484287"/>
              </a:xfrm>
            </p:grpSpPr>
            <p:sp>
              <p:nvSpPr>
                <p:cNvPr id="50" name="圆角矩形 49"/>
                <p:cNvSpPr/>
                <p:nvPr/>
              </p:nvSpPr>
              <p:spPr>
                <a:xfrm rot="16200000" flipV="1">
                  <a:off x="12072988" y="518121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圆角矩形 50"/>
                <p:cNvSpPr/>
                <p:nvPr/>
              </p:nvSpPr>
              <p:spPr>
                <a:xfrm rot="16200000" flipV="1">
                  <a:off x="12072988" y="618134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" name="圆角矩形 51"/>
                <p:cNvSpPr/>
                <p:nvPr/>
              </p:nvSpPr>
              <p:spPr>
                <a:xfrm rot="16200000" flipV="1">
                  <a:off x="12072988" y="321750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" name="圆角矩形 52"/>
                <p:cNvSpPr/>
                <p:nvPr/>
              </p:nvSpPr>
              <p:spPr>
                <a:xfrm rot="16200000" flipV="1">
                  <a:off x="12072988" y="42176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" name="圆角矩形 53"/>
                <p:cNvSpPr/>
                <p:nvPr/>
              </p:nvSpPr>
              <p:spPr>
                <a:xfrm rot="16200000" flipV="1">
                  <a:off x="12072987" y="21947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7" name="组合 46"/>
              <p:cNvGrpSpPr/>
              <p:nvPr/>
            </p:nvGrpSpPr>
            <p:grpSpPr>
              <a:xfrm>
                <a:off x="11454105" y="252857"/>
                <a:ext cx="491115" cy="484287"/>
                <a:chOff x="1528923" y="220268"/>
                <a:chExt cx="1284096" cy="1266241"/>
              </a:xfrm>
            </p:grpSpPr>
            <p:sp>
              <p:nvSpPr>
                <p:cNvPr id="48" name="圆角矩形 47"/>
                <p:cNvSpPr/>
                <p:nvPr/>
              </p:nvSpPr>
              <p:spPr>
                <a:xfrm rot="16200000" flipV="1">
                  <a:off x="1537850" y="211341"/>
                  <a:ext cx="1266241" cy="1284096"/>
                </a:xfrm>
                <a:prstGeom prst="roundRect">
                  <a:avLst>
                    <a:gd name="adj" fmla="val 5039"/>
                  </a:avLst>
                </a:prstGeom>
                <a:solidFill>
                  <a:schemeClr val="accent5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Freeform 96"/>
                <p:cNvSpPr>
                  <a:spLocks/>
                </p:cNvSpPr>
                <p:nvPr/>
              </p:nvSpPr>
              <p:spPr bwMode="auto">
                <a:xfrm>
                  <a:off x="1804148" y="499514"/>
                  <a:ext cx="733647" cy="707752"/>
                </a:xfrm>
                <a:custGeom>
                  <a:avLst/>
                  <a:gdLst>
                    <a:gd name="T0" fmla="*/ 184 w 216"/>
                    <a:gd name="T1" fmla="*/ 0 h 208"/>
                    <a:gd name="T2" fmla="*/ 152 w 216"/>
                    <a:gd name="T3" fmla="*/ 32 h 208"/>
                    <a:gd name="T4" fmla="*/ 154 w 216"/>
                    <a:gd name="T5" fmla="*/ 41 h 208"/>
                    <a:gd name="T6" fmla="*/ 60 w 216"/>
                    <a:gd name="T7" fmla="*/ 80 h 208"/>
                    <a:gd name="T8" fmla="*/ 32 w 216"/>
                    <a:gd name="T9" fmla="*/ 64 h 208"/>
                    <a:gd name="T10" fmla="*/ 0 w 216"/>
                    <a:gd name="T11" fmla="*/ 96 h 208"/>
                    <a:gd name="T12" fmla="*/ 32 w 216"/>
                    <a:gd name="T13" fmla="*/ 128 h 208"/>
                    <a:gd name="T14" fmla="*/ 56 w 216"/>
                    <a:gd name="T15" fmla="*/ 118 h 208"/>
                    <a:gd name="T16" fmla="*/ 116 w 216"/>
                    <a:gd name="T17" fmla="*/ 161 h 208"/>
                    <a:gd name="T18" fmla="*/ 112 w 216"/>
                    <a:gd name="T19" fmla="*/ 176 h 208"/>
                    <a:gd name="T20" fmla="*/ 144 w 216"/>
                    <a:gd name="T21" fmla="*/ 208 h 208"/>
                    <a:gd name="T22" fmla="*/ 176 w 216"/>
                    <a:gd name="T23" fmla="*/ 176 h 208"/>
                    <a:gd name="T24" fmla="*/ 144 w 216"/>
                    <a:gd name="T25" fmla="*/ 144 h 208"/>
                    <a:gd name="T26" fmla="*/ 121 w 216"/>
                    <a:gd name="T27" fmla="*/ 154 h 208"/>
                    <a:gd name="T28" fmla="*/ 61 w 216"/>
                    <a:gd name="T29" fmla="*/ 111 h 208"/>
                    <a:gd name="T30" fmla="*/ 64 w 216"/>
                    <a:gd name="T31" fmla="*/ 96 h 208"/>
                    <a:gd name="T32" fmla="*/ 63 w 216"/>
                    <a:gd name="T33" fmla="*/ 87 h 208"/>
                    <a:gd name="T34" fmla="*/ 157 w 216"/>
                    <a:gd name="T35" fmla="*/ 48 h 208"/>
                    <a:gd name="T36" fmla="*/ 184 w 216"/>
                    <a:gd name="T37" fmla="*/ 64 h 208"/>
                    <a:gd name="T38" fmla="*/ 216 w 216"/>
                    <a:gd name="T39" fmla="*/ 32 h 208"/>
                    <a:gd name="T40" fmla="*/ 184 w 216"/>
                    <a:gd name="T41" fmla="*/ 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208">
                      <a:moveTo>
                        <a:pt x="184" y="0"/>
                      </a:moveTo>
                      <a:cubicBezTo>
                        <a:pt x="167" y="0"/>
                        <a:pt x="152" y="14"/>
                        <a:pt x="152" y="32"/>
                      </a:cubicBezTo>
                      <a:cubicBezTo>
                        <a:pt x="152" y="35"/>
                        <a:pt x="153" y="38"/>
                        <a:pt x="154" y="41"/>
                      </a:cubicBezTo>
                      <a:cubicBezTo>
                        <a:pt x="60" y="80"/>
                        <a:pt x="60" y="80"/>
                        <a:pt x="60" y="80"/>
                      </a:cubicBezTo>
                      <a:cubicBezTo>
                        <a:pt x="55" y="70"/>
                        <a:pt x="44" y="64"/>
                        <a:pt x="32" y="64"/>
                      </a:cubicBezTo>
                      <a:cubicBezTo>
                        <a:pt x="15" y="64"/>
                        <a:pt x="0" y="78"/>
                        <a:pt x="0" y="96"/>
                      </a:cubicBezTo>
                      <a:cubicBezTo>
                        <a:pt x="0" y="113"/>
                        <a:pt x="15" y="128"/>
                        <a:pt x="32" y="128"/>
                      </a:cubicBezTo>
                      <a:cubicBezTo>
                        <a:pt x="42" y="128"/>
                        <a:pt x="50" y="124"/>
                        <a:pt x="56" y="118"/>
                      </a:cubicBezTo>
                      <a:cubicBezTo>
                        <a:pt x="116" y="161"/>
                        <a:pt x="116" y="161"/>
                        <a:pt x="116" y="161"/>
                      </a:cubicBezTo>
                      <a:cubicBezTo>
                        <a:pt x="114" y="165"/>
                        <a:pt x="112" y="170"/>
                        <a:pt x="112" y="176"/>
                      </a:cubicBezTo>
                      <a:cubicBezTo>
                        <a:pt x="112" y="193"/>
                        <a:pt x="127" y="208"/>
                        <a:pt x="144" y="208"/>
                      </a:cubicBezTo>
                      <a:cubicBezTo>
                        <a:pt x="162" y="208"/>
                        <a:pt x="176" y="193"/>
                        <a:pt x="176" y="176"/>
                      </a:cubicBezTo>
                      <a:cubicBezTo>
                        <a:pt x="176" y="158"/>
                        <a:pt x="162" y="144"/>
                        <a:pt x="144" y="144"/>
                      </a:cubicBezTo>
                      <a:cubicBezTo>
                        <a:pt x="135" y="144"/>
                        <a:pt x="127" y="148"/>
                        <a:pt x="121" y="154"/>
                      </a:cubicBezTo>
                      <a:cubicBezTo>
                        <a:pt x="61" y="111"/>
                        <a:pt x="61" y="111"/>
                        <a:pt x="61" y="111"/>
                      </a:cubicBezTo>
                      <a:cubicBezTo>
                        <a:pt x="63" y="107"/>
                        <a:pt x="64" y="101"/>
                        <a:pt x="64" y="96"/>
                      </a:cubicBezTo>
                      <a:cubicBezTo>
                        <a:pt x="64" y="93"/>
                        <a:pt x="64" y="90"/>
                        <a:pt x="63" y="87"/>
                      </a:cubicBezTo>
                      <a:cubicBezTo>
                        <a:pt x="157" y="48"/>
                        <a:pt x="157" y="48"/>
                        <a:pt x="157" y="48"/>
                      </a:cubicBezTo>
                      <a:cubicBezTo>
                        <a:pt x="162" y="57"/>
                        <a:pt x="173" y="64"/>
                        <a:pt x="184" y="64"/>
                      </a:cubicBezTo>
                      <a:cubicBezTo>
                        <a:pt x="202" y="64"/>
                        <a:pt x="216" y="49"/>
                        <a:pt x="216" y="32"/>
                      </a:cubicBezTo>
                      <a:cubicBezTo>
                        <a:pt x="216" y="14"/>
                        <a:pt x="20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AD1C21"/>
                    </a:solidFill>
                  </a:endParaRPr>
                </a:p>
              </p:txBody>
            </p:sp>
          </p:grpSp>
        </p:grpSp>
        <p:sp>
          <p:nvSpPr>
            <p:cNvPr id="45" name="文本框 44"/>
            <p:cNvSpPr txBox="1"/>
            <p:nvPr/>
          </p:nvSpPr>
          <p:spPr>
            <a:xfrm>
              <a:off x="9284089" y="252855"/>
              <a:ext cx="2170011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重庆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大学 软件学院 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Chongqing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</p:grpSp>
      <p:sp>
        <p:nvSpPr>
          <p:cNvPr id="62" name="矩形 61"/>
          <p:cNvSpPr/>
          <p:nvPr/>
        </p:nvSpPr>
        <p:spPr>
          <a:xfrm>
            <a:off x="3784932" y="252859"/>
            <a:ext cx="8407072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 rot="10800000" flipV="1">
            <a:off x="-5662" y="249443"/>
            <a:ext cx="484287" cy="491115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/>
              <a:t>1</a:t>
            </a:r>
            <a:endParaRPr lang="zh-CN" altLang="en-US" sz="3600" dirty="0"/>
          </a:p>
        </p:txBody>
      </p:sp>
      <p:sp>
        <p:nvSpPr>
          <p:cNvPr id="64" name="文本框 54"/>
          <p:cNvSpPr txBox="1"/>
          <p:nvPr/>
        </p:nvSpPr>
        <p:spPr>
          <a:xfrm>
            <a:off x="647719" y="267582"/>
            <a:ext cx="2875657" cy="46166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r>
              <a:rPr lang="zh-CN" altLang="en-US" sz="2400" spc="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选题背景及意义</a:t>
            </a:r>
          </a:p>
        </p:txBody>
      </p:sp>
      <p:sp>
        <p:nvSpPr>
          <p:cNvPr id="56" name="文本框 29"/>
          <p:cNvSpPr txBox="1"/>
          <p:nvPr/>
        </p:nvSpPr>
        <p:spPr>
          <a:xfrm>
            <a:off x="5965486" y="4809479"/>
            <a:ext cx="1890257" cy="435438"/>
          </a:xfrm>
          <a:prstGeom prst="rect">
            <a:avLst/>
          </a:prstGeom>
          <a:noFill/>
        </p:spPr>
        <p:txBody>
          <a:bodyPr wrap="none" lIns="91438" tIns="45719" rIns="91438" bIns="45719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定制嵌入式系统</a:t>
            </a:r>
          </a:p>
        </p:txBody>
      </p:sp>
      <p:cxnSp>
        <p:nvCxnSpPr>
          <p:cNvPr id="57" name="直接连接符 56"/>
          <p:cNvCxnSpPr/>
          <p:nvPr/>
        </p:nvCxnSpPr>
        <p:spPr>
          <a:xfrm>
            <a:off x="6053855" y="5178205"/>
            <a:ext cx="2229467" cy="14627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/>
          <p:cNvSpPr/>
          <p:nvPr/>
        </p:nvSpPr>
        <p:spPr>
          <a:xfrm>
            <a:off x="5969978" y="5256089"/>
            <a:ext cx="3532696" cy="663256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可以使用</a:t>
            </a:r>
            <a:r>
              <a:rPr lang="en-US" altLang="zh-CN" sz="15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EPOS</a:t>
            </a:r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在嵌入式领域完成特定需求的项目。</a:t>
            </a:r>
            <a:endParaRPr lang="en-US" altLang="zh-CN" sz="15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圆角矩形 59"/>
          <p:cNvSpPr/>
          <p:nvPr/>
        </p:nvSpPr>
        <p:spPr>
          <a:xfrm rot="10800000" flipV="1">
            <a:off x="5461232" y="2104001"/>
            <a:ext cx="352120" cy="393808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2400" dirty="0"/>
              <a:t>1</a:t>
            </a:r>
            <a:endParaRPr lang="zh-CN" altLang="en-US" sz="2400" dirty="0"/>
          </a:p>
        </p:txBody>
      </p:sp>
      <p:sp>
        <p:nvSpPr>
          <p:cNvPr id="61" name="圆角矩形 60"/>
          <p:cNvSpPr/>
          <p:nvPr/>
        </p:nvSpPr>
        <p:spPr>
          <a:xfrm rot="10800000" flipV="1">
            <a:off x="5461238" y="3336942"/>
            <a:ext cx="352120" cy="393808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2400" dirty="0" smtClean="0"/>
              <a:t>2</a:t>
            </a:r>
            <a:endParaRPr lang="zh-CN" altLang="en-US" sz="2400" dirty="0"/>
          </a:p>
        </p:txBody>
      </p:sp>
      <p:sp>
        <p:nvSpPr>
          <p:cNvPr id="65" name="圆角矩形 64"/>
          <p:cNvSpPr/>
          <p:nvPr/>
        </p:nvSpPr>
        <p:spPr>
          <a:xfrm rot="10800000" flipV="1">
            <a:off x="5461232" y="4784397"/>
            <a:ext cx="352120" cy="393808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2400" dirty="0" smtClean="0"/>
              <a:t>3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7867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96">
        <p14:ferris dir="l"/>
      </p:transition>
    </mc:Choice>
    <mc:Fallback>
      <p:transition spd="slow" advTm="26096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 3"/>
          <p:cNvGrpSpPr/>
          <p:nvPr/>
        </p:nvGrpSpPr>
        <p:grpSpPr>
          <a:xfrm>
            <a:off x="-21101" y="2847434"/>
            <a:ext cx="12213103" cy="1296345"/>
            <a:chOff x="-21102" y="2847433"/>
            <a:chExt cx="12213102" cy="1296345"/>
          </a:xfrm>
        </p:grpSpPr>
        <p:sp>
          <p:nvSpPr>
            <p:cNvPr id="51" name="矩形 50"/>
            <p:cNvSpPr/>
            <p:nvPr/>
          </p:nvSpPr>
          <p:spPr>
            <a:xfrm flipH="1">
              <a:off x="0" y="2872348"/>
              <a:ext cx="12192000" cy="1252063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78000">
                  <a:schemeClr val="accent5"/>
                </a:gs>
              </a:gsLst>
              <a:lin ang="10800000" scaled="0"/>
            </a:gradFill>
            <a:ln>
              <a:noFill/>
            </a:ln>
            <a:effectLst>
              <a:outerShdw blurRad="393700" dist="76200" dir="5820000" sx="99000" sy="99000" algn="t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圆角矩形 39"/>
            <p:cNvSpPr/>
            <p:nvPr/>
          </p:nvSpPr>
          <p:spPr>
            <a:xfrm rot="10800000" flipV="1">
              <a:off x="464451" y="2847433"/>
              <a:ext cx="1273995" cy="1291039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/>
              <a:r>
                <a:rPr lang="en-US" altLang="zh-CN" sz="6000" dirty="0"/>
                <a:t>2</a:t>
              </a:r>
              <a:endParaRPr lang="zh-CN" altLang="en-US" sz="6000" dirty="0"/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6976531" y="3077396"/>
              <a:ext cx="4993794" cy="830995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r>
                <a:rPr lang="zh-CN" altLang="en-US" sz="48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系统设计及实现</a:t>
              </a:r>
            </a:p>
          </p:txBody>
        </p:sp>
        <p:grpSp>
          <p:nvGrpSpPr>
            <p:cNvPr id="3" name="组 2"/>
            <p:cNvGrpSpPr/>
            <p:nvPr/>
          </p:nvGrpSpPr>
          <p:grpSpPr>
            <a:xfrm>
              <a:off x="-21102" y="2858492"/>
              <a:ext cx="242777" cy="1285286"/>
              <a:chOff x="-21102" y="2858492"/>
              <a:chExt cx="242777" cy="1285286"/>
            </a:xfrm>
          </p:grpSpPr>
          <p:sp>
            <p:nvSpPr>
              <p:cNvPr id="46" name="圆角矩形 45"/>
              <p:cNvSpPr/>
              <p:nvPr/>
            </p:nvSpPr>
            <p:spPr>
              <a:xfrm rot="16200000" flipV="1">
                <a:off x="-13338" y="3643334"/>
                <a:ext cx="227250" cy="242777"/>
              </a:xfrm>
              <a:prstGeom prst="roundRect">
                <a:avLst>
                  <a:gd name="adj" fmla="val 5039"/>
                </a:avLst>
              </a:prstGeom>
              <a:solidFill>
                <a:srgbClr val="4472C4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圆角矩形 46"/>
              <p:cNvSpPr/>
              <p:nvPr/>
            </p:nvSpPr>
            <p:spPr>
              <a:xfrm rot="16200000" flipV="1">
                <a:off x="-13338" y="3908764"/>
                <a:ext cx="227250" cy="242777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圆角矩形 47"/>
              <p:cNvSpPr/>
              <p:nvPr/>
            </p:nvSpPr>
            <p:spPr>
              <a:xfrm rot="16200000" flipV="1">
                <a:off x="-13338" y="3122170"/>
                <a:ext cx="227250" cy="242777"/>
              </a:xfrm>
              <a:prstGeom prst="roundRect">
                <a:avLst>
                  <a:gd name="adj" fmla="val 5039"/>
                </a:avLst>
              </a:prstGeom>
              <a:solidFill>
                <a:srgbClr val="4472C4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圆角矩形 48"/>
              <p:cNvSpPr/>
              <p:nvPr/>
            </p:nvSpPr>
            <p:spPr>
              <a:xfrm rot="16200000" flipV="1">
                <a:off x="-13338" y="3387600"/>
                <a:ext cx="227250" cy="242777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圆角矩形 44"/>
              <p:cNvSpPr/>
              <p:nvPr/>
            </p:nvSpPr>
            <p:spPr>
              <a:xfrm rot="16200000" flipV="1">
                <a:off x="-13338" y="2850728"/>
                <a:ext cx="227250" cy="242777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5" name="组 13"/>
          <p:cNvGrpSpPr/>
          <p:nvPr/>
        </p:nvGrpSpPr>
        <p:grpSpPr>
          <a:xfrm>
            <a:off x="9284091" y="252858"/>
            <a:ext cx="2907908" cy="574513"/>
            <a:chOff x="9284089" y="252855"/>
            <a:chExt cx="2907908" cy="574513"/>
          </a:xfrm>
        </p:grpSpPr>
        <p:grpSp>
          <p:nvGrpSpPr>
            <p:cNvPr id="26" name="组 2"/>
            <p:cNvGrpSpPr/>
            <p:nvPr/>
          </p:nvGrpSpPr>
          <p:grpSpPr>
            <a:xfrm>
              <a:off x="11454105" y="252856"/>
              <a:ext cx="737892" cy="484288"/>
              <a:chOff x="11454105" y="252856"/>
              <a:chExt cx="737892" cy="484288"/>
            </a:xfrm>
          </p:grpSpPr>
          <p:grpSp>
            <p:nvGrpSpPr>
              <p:cNvPr id="41" name="组 1"/>
              <p:cNvGrpSpPr/>
              <p:nvPr/>
            </p:nvGrpSpPr>
            <p:grpSpPr>
              <a:xfrm>
                <a:off x="12039604" y="252856"/>
                <a:ext cx="152393" cy="484287"/>
                <a:chOff x="12039604" y="252856"/>
                <a:chExt cx="152393" cy="484287"/>
              </a:xfrm>
            </p:grpSpPr>
            <p:sp>
              <p:nvSpPr>
                <p:cNvPr id="52" name="圆角矩形 51"/>
                <p:cNvSpPr/>
                <p:nvPr/>
              </p:nvSpPr>
              <p:spPr>
                <a:xfrm rot="16200000" flipV="1">
                  <a:off x="12072988" y="518121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" name="圆角矩形 53"/>
                <p:cNvSpPr/>
                <p:nvPr/>
              </p:nvSpPr>
              <p:spPr>
                <a:xfrm rot="16200000" flipV="1">
                  <a:off x="12072988" y="618134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5" name="圆角矩形 54"/>
                <p:cNvSpPr/>
                <p:nvPr/>
              </p:nvSpPr>
              <p:spPr>
                <a:xfrm rot="16200000" flipV="1">
                  <a:off x="12072988" y="321750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12072988" y="42176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7" name="圆角矩形 56"/>
                <p:cNvSpPr/>
                <p:nvPr/>
              </p:nvSpPr>
              <p:spPr>
                <a:xfrm rot="16200000" flipV="1">
                  <a:off x="12072987" y="21947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3" name="组合 42"/>
              <p:cNvGrpSpPr/>
              <p:nvPr/>
            </p:nvGrpSpPr>
            <p:grpSpPr>
              <a:xfrm>
                <a:off x="11454105" y="252857"/>
                <a:ext cx="491115" cy="484287"/>
                <a:chOff x="1528923" y="220268"/>
                <a:chExt cx="1284096" cy="1266241"/>
              </a:xfrm>
            </p:grpSpPr>
            <p:sp>
              <p:nvSpPr>
                <p:cNvPr id="44" name="圆角矩形 43"/>
                <p:cNvSpPr/>
                <p:nvPr/>
              </p:nvSpPr>
              <p:spPr>
                <a:xfrm rot="16200000" flipV="1">
                  <a:off x="1537850" y="211341"/>
                  <a:ext cx="1266241" cy="1284096"/>
                </a:xfrm>
                <a:prstGeom prst="roundRect">
                  <a:avLst>
                    <a:gd name="adj" fmla="val 5039"/>
                  </a:avLst>
                </a:prstGeom>
                <a:solidFill>
                  <a:schemeClr val="accent5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0" name="Freeform 96"/>
                <p:cNvSpPr>
                  <a:spLocks/>
                </p:cNvSpPr>
                <p:nvPr/>
              </p:nvSpPr>
              <p:spPr bwMode="auto">
                <a:xfrm>
                  <a:off x="1804148" y="499514"/>
                  <a:ext cx="733647" cy="707752"/>
                </a:xfrm>
                <a:custGeom>
                  <a:avLst/>
                  <a:gdLst>
                    <a:gd name="T0" fmla="*/ 184 w 216"/>
                    <a:gd name="T1" fmla="*/ 0 h 208"/>
                    <a:gd name="T2" fmla="*/ 152 w 216"/>
                    <a:gd name="T3" fmla="*/ 32 h 208"/>
                    <a:gd name="T4" fmla="*/ 154 w 216"/>
                    <a:gd name="T5" fmla="*/ 41 h 208"/>
                    <a:gd name="T6" fmla="*/ 60 w 216"/>
                    <a:gd name="T7" fmla="*/ 80 h 208"/>
                    <a:gd name="T8" fmla="*/ 32 w 216"/>
                    <a:gd name="T9" fmla="*/ 64 h 208"/>
                    <a:gd name="T10" fmla="*/ 0 w 216"/>
                    <a:gd name="T11" fmla="*/ 96 h 208"/>
                    <a:gd name="T12" fmla="*/ 32 w 216"/>
                    <a:gd name="T13" fmla="*/ 128 h 208"/>
                    <a:gd name="T14" fmla="*/ 56 w 216"/>
                    <a:gd name="T15" fmla="*/ 118 h 208"/>
                    <a:gd name="T16" fmla="*/ 116 w 216"/>
                    <a:gd name="T17" fmla="*/ 161 h 208"/>
                    <a:gd name="T18" fmla="*/ 112 w 216"/>
                    <a:gd name="T19" fmla="*/ 176 h 208"/>
                    <a:gd name="T20" fmla="*/ 144 w 216"/>
                    <a:gd name="T21" fmla="*/ 208 h 208"/>
                    <a:gd name="T22" fmla="*/ 176 w 216"/>
                    <a:gd name="T23" fmla="*/ 176 h 208"/>
                    <a:gd name="T24" fmla="*/ 144 w 216"/>
                    <a:gd name="T25" fmla="*/ 144 h 208"/>
                    <a:gd name="T26" fmla="*/ 121 w 216"/>
                    <a:gd name="T27" fmla="*/ 154 h 208"/>
                    <a:gd name="T28" fmla="*/ 61 w 216"/>
                    <a:gd name="T29" fmla="*/ 111 h 208"/>
                    <a:gd name="T30" fmla="*/ 64 w 216"/>
                    <a:gd name="T31" fmla="*/ 96 h 208"/>
                    <a:gd name="T32" fmla="*/ 63 w 216"/>
                    <a:gd name="T33" fmla="*/ 87 h 208"/>
                    <a:gd name="T34" fmla="*/ 157 w 216"/>
                    <a:gd name="T35" fmla="*/ 48 h 208"/>
                    <a:gd name="T36" fmla="*/ 184 w 216"/>
                    <a:gd name="T37" fmla="*/ 64 h 208"/>
                    <a:gd name="T38" fmla="*/ 216 w 216"/>
                    <a:gd name="T39" fmla="*/ 32 h 208"/>
                    <a:gd name="T40" fmla="*/ 184 w 216"/>
                    <a:gd name="T41" fmla="*/ 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208">
                      <a:moveTo>
                        <a:pt x="184" y="0"/>
                      </a:moveTo>
                      <a:cubicBezTo>
                        <a:pt x="167" y="0"/>
                        <a:pt x="152" y="14"/>
                        <a:pt x="152" y="32"/>
                      </a:cubicBezTo>
                      <a:cubicBezTo>
                        <a:pt x="152" y="35"/>
                        <a:pt x="153" y="38"/>
                        <a:pt x="154" y="41"/>
                      </a:cubicBezTo>
                      <a:cubicBezTo>
                        <a:pt x="60" y="80"/>
                        <a:pt x="60" y="80"/>
                        <a:pt x="60" y="80"/>
                      </a:cubicBezTo>
                      <a:cubicBezTo>
                        <a:pt x="55" y="70"/>
                        <a:pt x="44" y="64"/>
                        <a:pt x="32" y="64"/>
                      </a:cubicBezTo>
                      <a:cubicBezTo>
                        <a:pt x="15" y="64"/>
                        <a:pt x="0" y="78"/>
                        <a:pt x="0" y="96"/>
                      </a:cubicBezTo>
                      <a:cubicBezTo>
                        <a:pt x="0" y="113"/>
                        <a:pt x="15" y="128"/>
                        <a:pt x="32" y="128"/>
                      </a:cubicBezTo>
                      <a:cubicBezTo>
                        <a:pt x="42" y="128"/>
                        <a:pt x="50" y="124"/>
                        <a:pt x="56" y="118"/>
                      </a:cubicBezTo>
                      <a:cubicBezTo>
                        <a:pt x="116" y="161"/>
                        <a:pt x="116" y="161"/>
                        <a:pt x="116" y="161"/>
                      </a:cubicBezTo>
                      <a:cubicBezTo>
                        <a:pt x="114" y="165"/>
                        <a:pt x="112" y="170"/>
                        <a:pt x="112" y="176"/>
                      </a:cubicBezTo>
                      <a:cubicBezTo>
                        <a:pt x="112" y="193"/>
                        <a:pt x="127" y="208"/>
                        <a:pt x="144" y="208"/>
                      </a:cubicBezTo>
                      <a:cubicBezTo>
                        <a:pt x="162" y="208"/>
                        <a:pt x="176" y="193"/>
                        <a:pt x="176" y="176"/>
                      </a:cubicBezTo>
                      <a:cubicBezTo>
                        <a:pt x="176" y="158"/>
                        <a:pt x="162" y="144"/>
                        <a:pt x="144" y="144"/>
                      </a:cubicBezTo>
                      <a:cubicBezTo>
                        <a:pt x="135" y="144"/>
                        <a:pt x="127" y="148"/>
                        <a:pt x="121" y="154"/>
                      </a:cubicBezTo>
                      <a:cubicBezTo>
                        <a:pt x="61" y="111"/>
                        <a:pt x="61" y="111"/>
                        <a:pt x="61" y="111"/>
                      </a:cubicBezTo>
                      <a:cubicBezTo>
                        <a:pt x="63" y="107"/>
                        <a:pt x="64" y="101"/>
                        <a:pt x="64" y="96"/>
                      </a:cubicBezTo>
                      <a:cubicBezTo>
                        <a:pt x="64" y="93"/>
                        <a:pt x="64" y="90"/>
                        <a:pt x="63" y="87"/>
                      </a:cubicBezTo>
                      <a:cubicBezTo>
                        <a:pt x="157" y="48"/>
                        <a:pt x="157" y="48"/>
                        <a:pt x="157" y="48"/>
                      </a:cubicBezTo>
                      <a:cubicBezTo>
                        <a:pt x="162" y="57"/>
                        <a:pt x="173" y="64"/>
                        <a:pt x="184" y="64"/>
                      </a:cubicBezTo>
                      <a:cubicBezTo>
                        <a:pt x="202" y="64"/>
                        <a:pt x="216" y="49"/>
                        <a:pt x="216" y="32"/>
                      </a:cubicBezTo>
                      <a:cubicBezTo>
                        <a:pt x="216" y="14"/>
                        <a:pt x="20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AD1C21"/>
                    </a:solidFill>
                  </a:endParaRPr>
                </a:p>
              </p:txBody>
            </p:sp>
          </p:grpSp>
        </p:grpSp>
        <p:sp>
          <p:nvSpPr>
            <p:cNvPr id="39" name="文本框 44"/>
            <p:cNvSpPr txBox="1"/>
            <p:nvPr/>
          </p:nvSpPr>
          <p:spPr>
            <a:xfrm>
              <a:off x="9284089" y="252855"/>
              <a:ext cx="2170011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重庆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大学 软件学院 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Chongqing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2114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831">
        <p:blinds dir="vert"/>
      </p:transition>
    </mc:Choice>
    <mc:Fallback>
      <p:transition spd="slow" advTm="3831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779555" y="2823479"/>
            <a:ext cx="1822836" cy="1738364"/>
            <a:chOff x="4925753" y="1803623"/>
            <a:chExt cx="1822836" cy="1738364"/>
          </a:xfrm>
        </p:grpSpPr>
        <p:sp>
          <p:nvSpPr>
            <p:cNvPr id="20" name="圆角矩形 19"/>
            <p:cNvSpPr/>
            <p:nvPr/>
          </p:nvSpPr>
          <p:spPr>
            <a:xfrm>
              <a:off x="4925753" y="1803623"/>
              <a:ext cx="1755699" cy="1738364"/>
            </a:xfrm>
            <a:prstGeom prst="roundRect">
              <a:avLst/>
            </a:prstGeom>
            <a:solidFill>
              <a:srgbClr val="4472C4">
                <a:alpha val="5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4992890" y="1803623"/>
              <a:ext cx="1755699" cy="1738364"/>
            </a:xfrm>
            <a:prstGeom prst="roundRect">
              <a:avLst/>
            </a:prstGeom>
            <a:solidFill>
              <a:srgbClr val="4472C4">
                <a:alpha val="5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实现步骤</a:t>
              </a:r>
              <a:endPara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2" name="直接连接符 21"/>
          <p:cNvCxnSpPr/>
          <p:nvPr/>
        </p:nvCxnSpPr>
        <p:spPr>
          <a:xfrm>
            <a:off x="3058547" y="3676035"/>
            <a:ext cx="9133448" cy="10596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圆角矩形 23"/>
          <p:cNvSpPr/>
          <p:nvPr/>
        </p:nvSpPr>
        <p:spPr>
          <a:xfrm rot="10800000" flipV="1">
            <a:off x="3232008" y="3431407"/>
            <a:ext cx="484287" cy="491115"/>
          </a:xfrm>
          <a:prstGeom prst="roundRect">
            <a:avLst>
              <a:gd name="adj" fmla="val 5039"/>
            </a:avLst>
          </a:prstGeom>
          <a:solidFill>
            <a:srgbClr val="4472C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2400" b="1" dirty="0"/>
              <a:t>1</a:t>
            </a:r>
            <a:endParaRPr lang="zh-CN" altLang="en-US" sz="2400" b="1" dirty="0"/>
          </a:p>
        </p:txBody>
      </p:sp>
      <p:sp>
        <p:nvSpPr>
          <p:cNvPr id="25" name="圆角矩形 24"/>
          <p:cNvSpPr/>
          <p:nvPr/>
        </p:nvSpPr>
        <p:spPr>
          <a:xfrm rot="10800000" flipV="1">
            <a:off x="8180958" y="3431407"/>
            <a:ext cx="484287" cy="491115"/>
          </a:xfrm>
          <a:prstGeom prst="roundRect">
            <a:avLst>
              <a:gd name="adj" fmla="val 5039"/>
            </a:avLst>
          </a:prstGeom>
          <a:solidFill>
            <a:srgbClr val="4472C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2400" b="1" dirty="0"/>
              <a:t>4</a:t>
            </a:r>
            <a:endParaRPr lang="zh-CN" altLang="en-US" sz="2400" b="1" dirty="0"/>
          </a:p>
        </p:txBody>
      </p:sp>
      <p:sp>
        <p:nvSpPr>
          <p:cNvPr id="26" name="圆角矩形 25"/>
          <p:cNvSpPr/>
          <p:nvPr/>
        </p:nvSpPr>
        <p:spPr>
          <a:xfrm rot="10800000" flipV="1">
            <a:off x="4881658" y="3431407"/>
            <a:ext cx="484287" cy="491115"/>
          </a:xfrm>
          <a:prstGeom prst="roundRect">
            <a:avLst>
              <a:gd name="adj" fmla="val 5039"/>
            </a:avLst>
          </a:prstGeom>
          <a:solidFill>
            <a:srgbClr val="4472C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2400" b="1" dirty="0"/>
              <a:t>2</a:t>
            </a:r>
            <a:endParaRPr lang="zh-CN" altLang="en-US" sz="2400" b="1" dirty="0"/>
          </a:p>
        </p:txBody>
      </p:sp>
      <p:sp>
        <p:nvSpPr>
          <p:cNvPr id="27" name="圆角矩形 26"/>
          <p:cNvSpPr/>
          <p:nvPr/>
        </p:nvSpPr>
        <p:spPr>
          <a:xfrm rot="10800000" flipV="1">
            <a:off x="9830607" y="3431407"/>
            <a:ext cx="484287" cy="491115"/>
          </a:xfrm>
          <a:prstGeom prst="roundRect">
            <a:avLst>
              <a:gd name="adj" fmla="val 5039"/>
            </a:avLst>
          </a:prstGeom>
          <a:solidFill>
            <a:srgbClr val="4472C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2400" b="1" dirty="0"/>
              <a:t>5</a:t>
            </a:r>
            <a:endParaRPr lang="zh-CN" altLang="en-US" sz="2400" b="1" dirty="0"/>
          </a:p>
        </p:txBody>
      </p:sp>
      <p:sp>
        <p:nvSpPr>
          <p:cNvPr id="28" name="圆角矩形 27"/>
          <p:cNvSpPr/>
          <p:nvPr/>
        </p:nvSpPr>
        <p:spPr>
          <a:xfrm rot="10800000" flipV="1">
            <a:off x="6531309" y="3431407"/>
            <a:ext cx="484287" cy="491115"/>
          </a:xfrm>
          <a:prstGeom prst="roundRect">
            <a:avLst>
              <a:gd name="adj" fmla="val 5039"/>
            </a:avLst>
          </a:prstGeom>
          <a:solidFill>
            <a:srgbClr val="4472C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2400" b="1" dirty="0"/>
              <a:t>3</a:t>
            </a:r>
            <a:endParaRPr lang="zh-CN" altLang="en-US" sz="2400" b="1" dirty="0"/>
          </a:p>
        </p:txBody>
      </p:sp>
      <p:sp>
        <p:nvSpPr>
          <p:cNvPr id="31" name="矩形 30"/>
          <p:cNvSpPr/>
          <p:nvPr/>
        </p:nvSpPr>
        <p:spPr>
          <a:xfrm>
            <a:off x="3154242" y="4765025"/>
            <a:ext cx="2211703" cy="692493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5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EPOS</a:t>
            </a:r>
            <a:r>
              <a:rPr lang="zh-CN" altLang="en-US" sz="15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系统引导及其初始化。</a:t>
            </a:r>
            <a:endParaRPr lang="en-US" altLang="zh-CN" sz="15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3154241" y="4404230"/>
            <a:ext cx="1231419" cy="435436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第一步骤</a:t>
            </a:r>
            <a:r>
              <a:rPr lang="en-US" altLang="zh-CN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6449461" y="4765025"/>
            <a:ext cx="2211703" cy="692493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5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EPOS</a:t>
            </a:r>
            <a:r>
              <a:rPr lang="zh-CN" altLang="en-US" sz="15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操作系统的虚拟内存。</a:t>
            </a:r>
            <a:endParaRPr lang="en-US" altLang="zh-CN" sz="15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449459" y="4404230"/>
            <a:ext cx="1231419" cy="435436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第三步骤</a:t>
            </a:r>
            <a:r>
              <a:rPr lang="en-US" altLang="zh-CN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9744681" y="4765025"/>
            <a:ext cx="2211703" cy="392411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5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EPOS</a:t>
            </a:r>
            <a:r>
              <a:rPr lang="zh-CN" altLang="en-US" sz="15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操作系统多任务。</a:t>
            </a:r>
            <a:endParaRPr lang="en-US" altLang="zh-CN" sz="15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744679" y="4404230"/>
            <a:ext cx="1231419" cy="435436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最终步骤</a:t>
            </a:r>
            <a:r>
              <a:rPr lang="en-US" altLang="zh-CN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4803893" y="2326629"/>
            <a:ext cx="2211703" cy="692493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5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RPi</a:t>
            </a:r>
            <a:r>
              <a:rPr lang="zh-CN" altLang="en-US" sz="15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开发板的</a:t>
            </a:r>
            <a:r>
              <a:rPr lang="en-US" altLang="zh-CN" sz="15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UART</a:t>
            </a:r>
            <a:r>
              <a:rPr lang="zh-CN" altLang="en-US" sz="1500" dirty="0" smtClean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串口驱动设计。</a:t>
            </a:r>
            <a:endParaRPr lang="en-US" altLang="zh-CN" sz="15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803891" y="1965834"/>
            <a:ext cx="1231419" cy="435436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第二步骤</a:t>
            </a:r>
            <a:r>
              <a:rPr lang="en-US" altLang="zh-CN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8099111" y="2326629"/>
            <a:ext cx="2211703" cy="663254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5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EPOS</a:t>
            </a:r>
            <a:r>
              <a:rPr lang="zh-CN" altLang="en-US" sz="15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中断处理以及系统定时器设计。</a:t>
            </a:r>
            <a:endParaRPr lang="en-US" altLang="zh-CN" sz="15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8099109" y="1965834"/>
            <a:ext cx="1159284" cy="435436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第四步骤</a:t>
            </a:r>
            <a:endParaRPr lang="zh-CN" altLang="en-US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3716295" y="252859"/>
            <a:ext cx="8475709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sp>
        <p:nvSpPr>
          <p:cNvPr id="59" name="圆角矩形 58"/>
          <p:cNvSpPr/>
          <p:nvPr/>
        </p:nvSpPr>
        <p:spPr>
          <a:xfrm rot="10800000" flipV="1">
            <a:off x="-5662" y="249443"/>
            <a:ext cx="484287" cy="491115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/>
              <a:t>2</a:t>
            </a:r>
            <a:endParaRPr lang="zh-CN" altLang="en-US" sz="3600" dirty="0"/>
          </a:p>
        </p:txBody>
      </p:sp>
      <p:sp>
        <p:nvSpPr>
          <p:cNvPr id="60" name="文本框 59"/>
          <p:cNvSpPr txBox="1"/>
          <p:nvPr/>
        </p:nvSpPr>
        <p:spPr>
          <a:xfrm>
            <a:off x="647720" y="267582"/>
            <a:ext cx="2942148" cy="46166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r>
              <a:rPr lang="zh-CN" altLang="en-US" sz="2400" spc="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系统设计及实现</a:t>
            </a:r>
          </a:p>
        </p:txBody>
      </p:sp>
      <p:grpSp>
        <p:nvGrpSpPr>
          <p:cNvPr id="46" name="组 13"/>
          <p:cNvGrpSpPr/>
          <p:nvPr/>
        </p:nvGrpSpPr>
        <p:grpSpPr>
          <a:xfrm>
            <a:off x="9284091" y="252858"/>
            <a:ext cx="2907908" cy="574513"/>
            <a:chOff x="9284089" y="252855"/>
            <a:chExt cx="2907908" cy="574513"/>
          </a:xfrm>
        </p:grpSpPr>
        <p:grpSp>
          <p:nvGrpSpPr>
            <p:cNvPr id="47" name="组 2"/>
            <p:cNvGrpSpPr/>
            <p:nvPr/>
          </p:nvGrpSpPr>
          <p:grpSpPr>
            <a:xfrm>
              <a:off x="11454105" y="252856"/>
              <a:ext cx="737892" cy="484288"/>
              <a:chOff x="11454105" y="252856"/>
              <a:chExt cx="737892" cy="484288"/>
            </a:xfrm>
          </p:grpSpPr>
          <p:grpSp>
            <p:nvGrpSpPr>
              <p:cNvPr id="49" name="组 1"/>
              <p:cNvGrpSpPr/>
              <p:nvPr/>
            </p:nvGrpSpPr>
            <p:grpSpPr>
              <a:xfrm>
                <a:off x="12039604" y="252856"/>
                <a:ext cx="152393" cy="484287"/>
                <a:chOff x="12039604" y="252856"/>
                <a:chExt cx="152393" cy="484287"/>
              </a:xfrm>
            </p:grpSpPr>
            <p:sp>
              <p:nvSpPr>
                <p:cNvPr id="53" name="圆角矩形 52"/>
                <p:cNvSpPr/>
                <p:nvPr/>
              </p:nvSpPr>
              <p:spPr>
                <a:xfrm rot="16200000" flipV="1">
                  <a:off x="12072988" y="518121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" name="圆角矩形 53"/>
                <p:cNvSpPr/>
                <p:nvPr/>
              </p:nvSpPr>
              <p:spPr>
                <a:xfrm rot="16200000" flipV="1">
                  <a:off x="12072988" y="618134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5" name="圆角矩形 54"/>
                <p:cNvSpPr/>
                <p:nvPr/>
              </p:nvSpPr>
              <p:spPr>
                <a:xfrm rot="16200000" flipV="1">
                  <a:off x="12072988" y="321750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6" name="圆角矩形 55"/>
                <p:cNvSpPr/>
                <p:nvPr/>
              </p:nvSpPr>
              <p:spPr>
                <a:xfrm rot="16200000" flipV="1">
                  <a:off x="12072988" y="42176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7" name="圆角矩形 56"/>
                <p:cNvSpPr/>
                <p:nvPr/>
              </p:nvSpPr>
              <p:spPr>
                <a:xfrm rot="16200000" flipV="1">
                  <a:off x="12072987" y="21947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50" name="组合 49"/>
              <p:cNvGrpSpPr/>
              <p:nvPr/>
            </p:nvGrpSpPr>
            <p:grpSpPr>
              <a:xfrm>
                <a:off x="11454105" y="252857"/>
                <a:ext cx="491115" cy="484287"/>
                <a:chOff x="1528923" y="220268"/>
                <a:chExt cx="1284096" cy="1266241"/>
              </a:xfrm>
            </p:grpSpPr>
            <p:sp>
              <p:nvSpPr>
                <p:cNvPr id="51" name="圆角矩形 50"/>
                <p:cNvSpPr/>
                <p:nvPr/>
              </p:nvSpPr>
              <p:spPr>
                <a:xfrm rot="16200000" flipV="1">
                  <a:off x="1537850" y="211341"/>
                  <a:ext cx="1266241" cy="1284096"/>
                </a:xfrm>
                <a:prstGeom prst="roundRect">
                  <a:avLst>
                    <a:gd name="adj" fmla="val 5039"/>
                  </a:avLst>
                </a:prstGeom>
                <a:solidFill>
                  <a:schemeClr val="accent5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" name="Freeform 96"/>
                <p:cNvSpPr>
                  <a:spLocks/>
                </p:cNvSpPr>
                <p:nvPr/>
              </p:nvSpPr>
              <p:spPr bwMode="auto">
                <a:xfrm>
                  <a:off x="1804148" y="499514"/>
                  <a:ext cx="733647" cy="707752"/>
                </a:xfrm>
                <a:custGeom>
                  <a:avLst/>
                  <a:gdLst>
                    <a:gd name="T0" fmla="*/ 184 w 216"/>
                    <a:gd name="T1" fmla="*/ 0 h 208"/>
                    <a:gd name="T2" fmla="*/ 152 w 216"/>
                    <a:gd name="T3" fmla="*/ 32 h 208"/>
                    <a:gd name="T4" fmla="*/ 154 w 216"/>
                    <a:gd name="T5" fmla="*/ 41 h 208"/>
                    <a:gd name="T6" fmla="*/ 60 w 216"/>
                    <a:gd name="T7" fmla="*/ 80 h 208"/>
                    <a:gd name="T8" fmla="*/ 32 w 216"/>
                    <a:gd name="T9" fmla="*/ 64 h 208"/>
                    <a:gd name="T10" fmla="*/ 0 w 216"/>
                    <a:gd name="T11" fmla="*/ 96 h 208"/>
                    <a:gd name="T12" fmla="*/ 32 w 216"/>
                    <a:gd name="T13" fmla="*/ 128 h 208"/>
                    <a:gd name="T14" fmla="*/ 56 w 216"/>
                    <a:gd name="T15" fmla="*/ 118 h 208"/>
                    <a:gd name="T16" fmla="*/ 116 w 216"/>
                    <a:gd name="T17" fmla="*/ 161 h 208"/>
                    <a:gd name="T18" fmla="*/ 112 w 216"/>
                    <a:gd name="T19" fmla="*/ 176 h 208"/>
                    <a:gd name="T20" fmla="*/ 144 w 216"/>
                    <a:gd name="T21" fmla="*/ 208 h 208"/>
                    <a:gd name="T22" fmla="*/ 176 w 216"/>
                    <a:gd name="T23" fmla="*/ 176 h 208"/>
                    <a:gd name="T24" fmla="*/ 144 w 216"/>
                    <a:gd name="T25" fmla="*/ 144 h 208"/>
                    <a:gd name="T26" fmla="*/ 121 w 216"/>
                    <a:gd name="T27" fmla="*/ 154 h 208"/>
                    <a:gd name="T28" fmla="*/ 61 w 216"/>
                    <a:gd name="T29" fmla="*/ 111 h 208"/>
                    <a:gd name="T30" fmla="*/ 64 w 216"/>
                    <a:gd name="T31" fmla="*/ 96 h 208"/>
                    <a:gd name="T32" fmla="*/ 63 w 216"/>
                    <a:gd name="T33" fmla="*/ 87 h 208"/>
                    <a:gd name="T34" fmla="*/ 157 w 216"/>
                    <a:gd name="T35" fmla="*/ 48 h 208"/>
                    <a:gd name="T36" fmla="*/ 184 w 216"/>
                    <a:gd name="T37" fmla="*/ 64 h 208"/>
                    <a:gd name="T38" fmla="*/ 216 w 216"/>
                    <a:gd name="T39" fmla="*/ 32 h 208"/>
                    <a:gd name="T40" fmla="*/ 184 w 216"/>
                    <a:gd name="T41" fmla="*/ 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208">
                      <a:moveTo>
                        <a:pt x="184" y="0"/>
                      </a:moveTo>
                      <a:cubicBezTo>
                        <a:pt x="167" y="0"/>
                        <a:pt x="152" y="14"/>
                        <a:pt x="152" y="32"/>
                      </a:cubicBezTo>
                      <a:cubicBezTo>
                        <a:pt x="152" y="35"/>
                        <a:pt x="153" y="38"/>
                        <a:pt x="154" y="41"/>
                      </a:cubicBezTo>
                      <a:cubicBezTo>
                        <a:pt x="60" y="80"/>
                        <a:pt x="60" y="80"/>
                        <a:pt x="60" y="80"/>
                      </a:cubicBezTo>
                      <a:cubicBezTo>
                        <a:pt x="55" y="70"/>
                        <a:pt x="44" y="64"/>
                        <a:pt x="32" y="64"/>
                      </a:cubicBezTo>
                      <a:cubicBezTo>
                        <a:pt x="15" y="64"/>
                        <a:pt x="0" y="78"/>
                        <a:pt x="0" y="96"/>
                      </a:cubicBezTo>
                      <a:cubicBezTo>
                        <a:pt x="0" y="113"/>
                        <a:pt x="15" y="128"/>
                        <a:pt x="32" y="128"/>
                      </a:cubicBezTo>
                      <a:cubicBezTo>
                        <a:pt x="42" y="128"/>
                        <a:pt x="50" y="124"/>
                        <a:pt x="56" y="118"/>
                      </a:cubicBezTo>
                      <a:cubicBezTo>
                        <a:pt x="116" y="161"/>
                        <a:pt x="116" y="161"/>
                        <a:pt x="116" y="161"/>
                      </a:cubicBezTo>
                      <a:cubicBezTo>
                        <a:pt x="114" y="165"/>
                        <a:pt x="112" y="170"/>
                        <a:pt x="112" y="176"/>
                      </a:cubicBezTo>
                      <a:cubicBezTo>
                        <a:pt x="112" y="193"/>
                        <a:pt x="127" y="208"/>
                        <a:pt x="144" y="208"/>
                      </a:cubicBezTo>
                      <a:cubicBezTo>
                        <a:pt x="162" y="208"/>
                        <a:pt x="176" y="193"/>
                        <a:pt x="176" y="176"/>
                      </a:cubicBezTo>
                      <a:cubicBezTo>
                        <a:pt x="176" y="158"/>
                        <a:pt x="162" y="144"/>
                        <a:pt x="144" y="144"/>
                      </a:cubicBezTo>
                      <a:cubicBezTo>
                        <a:pt x="135" y="144"/>
                        <a:pt x="127" y="148"/>
                        <a:pt x="121" y="154"/>
                      </a:cubicBezTo>
                      <a:cubicBezTo>
                        <a:pt x="61" y="111"/>
                        <a:pt x="61" y="111"/>
                        <a:pt x="61" y="111"/>
                      </a:cubicBezTo>
                      <a:cubicBezTo>
                        <a:pt x="63" y="107"/>
                        <a:pt x="64" y="101"/>
                        <a:pt x="64" y="96"/>
                      </a:cubicBezTo>
                      <a:cubicBezTo>
                        <a:pt x="64" y="93"/>
                        <a:pt x="64" y="90"/>
                        <a:pt x="63" y="87"/>
                      </a:cubicBezTo>
                      <a:cubicBezTo>
                        <a:pt x="157" y="48"/>
                        <a:pt x="157" y="48"/>
                        <a:pt x="157" y="48"/>
                      </a:cubicBezTo>
                      <a:cubicBezTo>
                        <a:pt x="162" y="57"/>
                        <a:pt x="173" y="64"/>
                        <a:pt x="184" y="64"/>
                      </a:cubicBezTo>
                      <a:cubicBezTo>
                        <a:pt x="202" y="64"/>
                        <a:pt x="216" y="49"/>
                        <a:pt x="216" y="32"/>
                      </a:cubicBezTo>
                      <a:cubicBezTo>
                        <a:pt x="216" y="14"/>
                        <a:pt x="20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AD1C21"/>
                    </a:solidFill>
                  </a:endParaRPr>
                </a:p>
              </p:txBody>
            </p:sp>
          </p:grpSp>
        </p:grpSp>
        <p:sp>
          <p:nvSpPr>
            <p:cNvPr id="48" name="文本框 44"/>
            <p:cNvSpPr txBox="1"/>
            <p:nvPr/>
          </p:nvSpPr>
          <p:spPr>
            <a:xfrm>
              <a:off x="9284089" y="252855"/>
              <a:ext cx="2170011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重庆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大学 软件学院 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Chongqing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3129656"/>
      </p:ext>
    </p:extLst>
  </p:cSld>
  <p:clrMapOvr>
    <a:masterClrMapping/>
  </p:clrMapOvr>
  <p:transition spd="slow" advTm="22108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圆角矩形 19"/>
          <p:cNvSpPr/>
          <p:nvPr/>
        </p:nvSpPr>
        <p:spPr>
          <a:xfrm>
            <a:off x="1840822" y="2833045"/>
            <a:ext cx="2259019" cy="2236715"/>
          </a:xfrm>
          <a:prstGeom prst="ellipse">
            <a:avLst/>
          </a:prstGeom>
          <a:solidFill>
            <a:srgbClr val="4472C4">
              <a:alpha val="3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>
              <a:lnSpc>
                <a:spcPct val="130000"/>
              </a:lnSpc>
            </a:pPr>
            <a:endParaRPr lang="zh-CN" altLang="en-US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2020926" y="2543480"/>
            <a:ext cx="2418483" cy="2515367"/>
            <a:chOff x="4721608" y="1835707"/>
            <a:chExt cx="1879634" cy="1954931"/>
          </a:xfrm>
          <a:solidFill>
            <a:srgbClr val="4472C4">
              <a:alpha val="39000"/>
            </a:srgbClr>
          </a:solidFill>
        </p:grpSpPr>
        <p:sp>
          <p:nvSpPr>
            <p:cNvPr id="20" name="圆角矩形 19"/>
            <p:cNvSpPr/>
            <p:nvPr/>
          </p:nvSpPr>
          <p:spPr>
            <a:xfrm>
              <a:off x="4721608" y="1835707"/>
              <a:ext cx="1755699" cy="17383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4845543" y="2052274"/>
              <a:ext cx="1755699" cy="17383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2288593" y="3267050"/>
            <a:ext cx="1723683" cy="1212638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系统启动及初始化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2515019" y="325001"/>
            <a:ext cx="3375403" cy="384717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BACKGROUNDS</a:t>
            </a:r>
          </a:p>
        </p:txBody>
      </p:sp>
      <p:grpSp>
        <p:nvGrpSpPr>
          <p:cNvPr id="43" name="组 13"/>
          <p:cNvGrpSpPr/>
          <p:nvPr/>
        </p:nvGrpSpPr>
        <p:grpSpPr>
          <a:xfrm>
            <a:off x="9284091" y="252858"/>
            <a:ext cx="2907908" cy="574513"/>
            <a:chOff x="9284089" y="252855"/>
            <a:chExt cx="2907908" cy="574513"/>
          </a:xfrm>
        </p:grpSpPr>
        <p:grpSp>
          <p:nvGrpSpPr>
            <p:cNvPr id="44" name="组 2"/>
            <p:cNvGrpSpPr/>
            <p:nvPr/>
          </p:nvGrpSpPr>
          <p:grpSpPr>
            <a:xfrm>
              <a:off x="11454105" y="252856"/>
              <a:ext cx="737892" cy="484288"/>
              <a:chOff x="11454105" y="252856"/>
              <a:chExt cx="737892" cy="484288"/>
            </a:xfrm>
          </p:grpSpPr>
          <p:grpSp>
            <p:nvGrpSpPr>
              <p:cNvPr id="46" name="组 1"/>
              <p:cNvGrpSpPr/>
              <p:nvPr/>
            </p:nvGrpSpPr>
            <p:grpSpPr>
              <a:xfrm>
                <a:off x="12039604" y="252856"/>
                <a:ext cx="152393" cy="484287"/>
                <a:chOff x="12039604" y="252856"/>
                <a:chExt cx="152393" cy="484287"/>
              </a:xfrm>
            </p:grpSpPr>
            <p:sp>
              <p:nvSpPr>
                <p:cNvPr id="50" name="圆角矩形 49"/>
                <p:cNvSpPr/>
                <p:nvPr/>
              </p:nvSpPr>
              <p:spPr>
                <a:xfrm rot="16200000" flipV="1">
                  <a:off x="12072988" y="518121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圆角矩形 50"/>
                <p:cNvSpPr/>
                <p:nvPr/>
              </p:nvSpPr>
              <p:spPr>
                <a:xfrm rot="16200000" flipV="1">
                  <a:off x="12072988" y="618134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" name="圆角矩形 51"/>
                <p:cNvSpPr/>
                <p:nvPr/>
              </p:nvSpPr>
              <p:spPr>
                <a:xfrm rot="16200000" flipV="1">
                  <a:off x="12072988" y="321750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" name="圆角矩形 52"/>
                <p:cNvSpPr/>
                <p:nvPr/>
              </p:nvSpPr>
              <p:spPr>
                <a:xfrm rot="16200000" flipV="1">
                  <a:off x="12072988" y="42176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" name="圆角矩形 53"/>
                <p:cNvSpPr/>
                <p:nvPr/>
              </p:nvSpPr>
              <p:spPr>
                <a:xfrm rot="16200000" flipV="1">
                  <a:off x="12072987" y="21947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7" name="组合 46"/>
              <p:cNvGrpSpPr/>
              <p:nvPr/>
            </p:nvGrpSpPr>
            <p:grpSpPr>
              <a:xfrm>
                <a:off x="11454105" y="252857"/>
                <a:ext cx="491115" cy="484287"/>
                <a:chOff x="1528923" y="220268"/>
                <a:chExt cx="1284096" cy="1266241"/>
              </a:xfrm>
            </p:grpSpPr>
            <p:sp>
              <p:nvSpPr>
                <p:cNvPr id="48" name="圆角矩形 47"/>
                <p:cNvSpPr/>
                <p:nvPr/>
              </p:nvSpPr>
              <p:spPr>
                <a:xfrm rot="16200000" flipV="1">
                  <a:off x="1537850" y="211341"/>
                  <a:ext cx="1266241" cy="1284096"/>
                </a:xfrm>
                <a:prstGeom prst="roundRect">
                  <a:avLst>
                    <a:gd name="adj" fmla="val 5039"/>
                  </a:avLst>
                </a:prstGeom>
                <a:solidFill>
                  <a:schemeClr val="accent5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Freeform 96"/>
                <p:cNvSpPr>
                  <a:spLocks/>
                </p:cNvSpPr>
                <p:nvPr/>
              </p:nvSpPr>
              <p:spPr bwMode="auto">
                <a:xfrm>
                  <a:off x="1804148" y="499514"/>
                  <a:ext cx="733647" cy="707752"/>
                </a:xfrm>
                <a:custGeom>
                  <a:avLst/>
                  <a:gdLst>
                    <a:gd name="T0" fmla="*/ 184 w 216"/>
                    <a:gd name="T1" fmla="*/ 0 h 208"/>
                    <a:gd name="T2" fmla="*/ 152 w 216"/>
                    <a:gd name="T3" fmla="*/ 32 h 208"/>
                    <a:gd name="T4" fmla="*/ 154 w 216"/>
                    <a:gd name="T5" fmla="*/ 41 h 208"/>
                    <a:gd name="T6" fmla="*/ 60 w 216"/>
                    <a:gd name="T7" fmla="*/ 80 h 208"/>
                    <a:gd name="T8" fmla="*/ 32 w 216"/>
                    <a:gd name="T9" fmla="*/ 64 h 208"/>
                    <a:gd name="T10" fmla="*/ 0 w 216"/>
                    <a:gd name="T11" fmla="*/ 96 h 208"/>
                    <a:gd name="T12" fmla="*/ 32 w 216"/>
                    <a:gd name="T13" fmla="*/ 128 h 208"/>
                    <a:gd name="T14" fmla="*/ 56 w 216"/>
                    <a:gd name="T15" fmla="*/ 118 h 208"/>
                    <a:gd name="T16" fmla="*/ 116 w 216"/>
                    <a:gd name="T17" fmla="*/ 161 h 208"/>
                    <a:gd name="T18" fmla="*/ 112 w 216"/>
                    <a:gd name="T19" fmla="*/ 176 h 208"/>
                    <a:gd name="T20" fmla="*/ 144 w 216"/>
                    <a:gd name="T21" fmla="*/ 208 h 208"/>
                    <a:gd name="T22" fmla="*/ 176 w 216"/>
                    <a:gd name="T23" fmla="*/ 176 h 208"/>
                    <a:gd name="T24" fmla="*/ 144 w 216"/>
                    <a:gd name="T25" fmla="*/ 144 h 208"/>
                    <a:gd name="T26" fmla="*/ 121 w 216"/>
                    <a:gd name="T27" fmla="*/ 154 h 208"/>
                    <a:gd name="T28" fmla="*/ 61 w 216"/>
                    <a:gd name="T29" fmla="*/ 111 h 208"/>
                    <a:gd name="T30" fmla="*/ 64 w 216"/>
                    <a:gd name="T31" fmla="*/ 96 h 208"/>
                    <a:gd name="T32" fmla="*/ 63 w 216"/>
                    <a:gd name="T33" fmla="*/ 87 h 208"/>
                    <a:gd name="T34" fmla="*/ 157 w 216"/>
                    <a:gd name="T35" fmla="*/ 48 h 208"/>
                    <a:gd name="T36" fmla="*/ 184 w 216"/>
                    <a:gd name="T37" fmla="*/ 64 h 208"/>
                    <a:gd name="T38" fmla="*/ 216 w 216"/>
                    <a:gd name="T39" fmla="*/ 32 h 208"/>
                    <a:gd name="T40" fmla="*/ 184 w 216"/>
                    <a:gd name="T41" fmla="*/ 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208">
                      <a:moveTo>
                        <a:pt x="184" y="0"/>
                      </a:moveTo>
                      <a:cubicBezTo>
                        <a:pt x="167" y="0"/>
                        <a:pt x="152" y="14"/>
                        <a:pt x="152" y="32"/>
                      </a:cubicBezTo>
                      <a:cubicBezTo>
                        <a:pt x="152" y="35"/>
                        <a:pt x="153" y="38"/>
                        <a:pt x="154" y="41"/>
                      </a:cubicBezTo>
                      <a:cubicBezTo>
                        <a:pt x="60" y="80"/>
                        <a:pt x="60" y="80"/>
                        <a:pt x="60" y="80"/>
                      </a:cubicBezTo>
                      <a:cubicBezTo>
                        <a:pt x="55" y="70"/>
                        <a:pt x="44" y="64"/>
                        <a:pt x="32" y="64"/>
                      </a:cubicBezTo>
                      <a:cubicBezTo>
                        <a:pt x="15" y="64"/>
                        <a:pt x="0" y="78"/>
                        <a:pt x="0" y="96"/>
                      </a:cubicBezTo>
                      <a:cubicBezTo>
                        <a:pt x="0" y="113"/>
                        <a:pt x="15" y="128"/>
                        <a:pt x="32" y="128"/>
                      </a:cubicBezTo>
                      <a:cubicBezTo>
                        <a:pt x="42" y="128"/>
                        <a:pt x="50" y="124"/>
                        <a:pt x="56" y="118"/>
                      </a:cubicBezTo>
                      <a:cubicBezTo>
                        <a:pt x="116" y="161"/>
                        <a:pt x="116" y="161"/>
                        <a:pt x="116" y="161"/>
                      </a:cubicBezTo>
                      <a:cubicBezTo>
                        <a:pt x="114" y="165"/>
                        <a:pt x="112" y="170"/>
                        <a:pt x="112" y="176"/>
                      </a:cubicBezTo>
                      <a:cubicBezTo>
                        <a:pt x="112" y="193"/>
                        <a:pt x="127" y="208"/>
                        <a:pt x="144" y="208"/>
                      </a:cubicBezTo>
                      <a:cubicBezTo>
                        <a:pt x="162" y="208"/>
                        <a:pt x="176" y="193"/>
                        <a:pt x="176" y="176"/>
                      </a:cubicBezTo>
                      <a:cubicBezTo>
                        <a:pt x="176" y="158"/>
                        <a:pt x="162" y="144"/>
                        <a:pt x="144" y="144"/>
                      </a:cubicBezTo>
                      <a:cubicBezTo>
                        <a:pt x="135" y="144"/>
                        <a:pt x="127" y="148"/>
                        <a:pt x="121" y="154"/>
                      </a:cubicBezTo>
                      <a:cubicBezTo>
                        <a:pt x="61" y="111"/>
                        <a:pt x="61" y="111"/>
                        <a:pt x="61" y="111"/>
                      </a:cubicBezTo>
                      <a:cubicBezTo>
                        <a:pt x="63" y="107"/>
                        <a:pt x="64" y="101"/>
                        <a:pt x="64" y="96"/>
                      </a:cubicBezTo>
                      <a:cubicBezTo>
                        <a:pt x="64" y="93"/>
                        <a:pt x="64" y="90"/>
                        <a:pt x="63" y="87"/>
                      </a:cubicBezTo>
                      <a:cubicBezTo>
                        <a:pt x="157" y="48"/>
                        <a:pt x="157" y="48"/>
                        <a:pt x="157" y="48"/>
                      </a:cubicBezTo>
                      <a:cubicBezTo>
                        <a:pt x="162" y="57"/>
                        <a:pt x="173" y="64"/>
                        <a:pt x="184" y="64"/>
                      </a:cubicBezTo>
                      <a:cubicBezTo>
                        <a:pt x="202" y="64"/>
                        <a:pt x="216" y="49"/>
                        <a:pt x="216" y="32"/>
                      </a:cubicBezTo>
                      <a:cubicBezTo>
                        <a:pt x="216" y="14"/>
                        <a:pt x="20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AD1C21"/>
                    </a:solidFill>
                  </a:endParaRPr>
                </a:p>
              </p:txBody>
            </p:sp>
          </p:grpSp>
        </p:grpSp>
        <p:sp>
          <p:nvSpPr>
            <p:cNvPr id="45" name="文本框 44"/>
            <p:cNvSpPr txBox="1"/>
            <p:nvPr/>
          </p:nvSpPr>
          <p:spPr>
            <a:xfrm>
              <a:off x="9284089" y="252855"/>
              <a:ext cx="2170011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重庆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大学 软件学院 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Chongqing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</p:grpSp>
      <p:sp>
        <p:nvSpPr>
          <p:cNvPr id="62" name="矩形 61"/>
          <p:cNvSpPr/>
          <p:nvPr/>
        </p:nvSpPr>
        <p:spPr>
          <a:xfrm>
            <a:off x="3784932" y="252859"/>
            <a:ext cx="8407072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 rot="10800000" flipV="1">
            <a:off x="-5662" y="249443"/>
            <a:ext cx="484287" cy="491115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 smtClean="0"/>
              <a:t>2</a:t>
            </a:r>
            <a:endParaRPr lang="zh-CN" altLang="en-US" sz="3600" dirty="0"/>
          </a:p>
        </p:txBody>
      </p:sp>
      <p:sp>
        <p:nvSpPr>
          <p:cNvPr id="64" name="文本框 54"/>
          <p:cNvSpPr txBox="1"/>
          <p:nvPr/>
        </p:nvSpPr>
        <p:spPr>
          <a:xfrm>
            <a:off x="647719" y="267582"/>
            <a:ext cx="2875657" cy="46166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r>
              <a:rPr lang="zh-CN" altLang="en-US" sz="2400" spc="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系统设计及实现</a:t>
            </a:r>
          </a:p>
        </p:txBody>
      </p:sp>
      <p:grpSp>
        <p:nvGrpSpPr>
          <p:cNvPr id="5" name="组合 4"/>
          <p:cNvGrpSpPr/>
          <p:nvPr/>
        </p:nvGrpSpPr>
        <p:grpSpPr>
          <a:xfrm rot="20127837">
            <a:off x="3997706" y="1517388"/>
            <a:ext cx="2822090" cy="435438"/>
            <a:chOff x="5461231" y="2077227"/>
            <a:chExt cx="2822090" cy="435438"/>
          </a:xfrm>
        </p:grpSpPr>
        <p:sp>
          <p:nvSpPr>
            <p:cNvPr id="25" name="文本框 24"/>
            <p:cNvSpPr txBox="1"/>
            <p:nvPr/>
          </p:nvSpPr>
          <p:spPr>
            <a:xfrm>
              <a:off x="5939811" y="2077227"/>
              <a:ext cx="1646601" cy="435438"/>
            </a:xfrm>
            <a:prstGeom prst="rect">
              <a:avLst/>
            </a:prstGeom>
            <a:noFill/>
          </p:spPr>
          <p:txBody>
            <a:bodyPr wrap="none" lIns="91438" tIns="45719" rIns="91438" bIns="45719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链接脚本配置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6053854" y="2472728"/>
              <a:ext cx="2229467" cy="14627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圆角矩形 59"/>
            <p:cNvSpPr/>
            <p:nvPr/>
          </p:nvSpPr>
          <p:spPr>
            <a:xfrm rot="10800000" flipV="1">
              <a:off x="5461231" y="2104001"/>
              <a:ext cx="352120" cy="393808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algn="ctr"/>
              <a:r>
                <a:rPr lang="en-US" altLang="zh-CN" sz="2400" dirty="0"/>
                <a:t>1</a:t>
              </a:r>
              <a:endParaRPr lang="zh-CN" altLang="en-US" sz="2400" dirty="0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716831" y="3507145"/>
            <a:ext cx="2822079" cy="497517"/>
            <a:chOff x="5461238" y="3336942"/>
            <a:chExt cx="2822079" cy="497517"/>
          </a:xfrm>
        </p:grpSpPr>
        <p:sp>
          <p:nvSpPr>
            <p:cNvPr id="30" name="文本框 29"/>
            <p:cNvSpPr txBox="1"/>
            <p:nvPr/>
          </p:nvSpPr>
          <p:spPr>
            <a:xfrm>
              <a:off x="5965481" y="3362024"/>
              <a:ext cx="1646601" cy="472435"/>
            </a:xfrm>
            <a:prstGeom prst="rect">
              <a:avLst/>
            </a:prstGeom>
            <a:noFill/>
          </p:spPr>
          <p:txBody>
            <a:bodyPr wrap="none" lIns="91438" tIns="45719" rIns="91438" bIns="45719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初始化模式栈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6053850" y="3730750"/>
              <a:ext cx="2229467" cy="14627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圆角矩形 60"/>
            <p:cNvSpPr/>
            <p:nvPr/>
          </p:nvSpPr>
          <p:spPr>
            <a:xfrm rot="10800000" flipV="1">
              <a:off x="5461238" y="3336942"/>
              <a:ext cx="352120" cy="393808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algn="ctr"/>
              <a:r>
                <a:rPr lang="en-US" altLang="zh-CN" sz="2400" dirty="0" smtClean="0"/>
                <a:t>2</a:t>
              </a:r>
              <a:endParaRPr lang="zh-CN" altLang="en-US" sz="2400" dirty="0"/>
            </a:p>
          </p:txBody>
        </p:sp>
      </p:grpSp>
      <p:grpSp>
        <p:nvGrpSpPr>
          <p:cNvPr id="7" name="组合 6"/>
          <p:cNvGrpSpPr/>
          <p:nvPr/>
        </p:nvGrpSpPr>
        <p:grpSpPr>
          <a:xfrm rot="1176095">
            <a:off x="4323591" y="5322688"/>
            <a:ext cx="2822090" cy="460520"/>
            <a:chOff x="5461232" y="4784397"/>
            <a:chExt cx="2822090" cy="460520"/>
          </a:xfrm>
        </p:grpSpPr>
        <p:sp>
          <p:nvSpPr>
            <p:cNvPr id="56" name="文本框 29"/>
            <p:cNvSpPr txBox="1"/>
            <p:nvPr/>
          </p:nvSpPr>
          <p:spPr>
            <a:xfrm>
              <a:off x="6005562" y="4809479"/>
              <a:ext cx="1810107" cy="435438"/>
            </a:xfrm>
            <a:prstGeom prst="rect">
              <a:avLst/>
            </a:prstGeom>
            <a:noFill/>
          </p:spPr>
          <p:txBody>
            <a:bodyPr wrap="none" lIns="91438" tIns="45719" rIns="91438" bIns="45719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跳转</a:t>
              </a:r>
              <a:r>
                <a:rPr lang="en-US" altLang="zh-CN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</a:t>
              </a: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语言函数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7" name="直接连接符 56"/>
            <p:cNvCxnSpPr/>
            <p:nvPr/>
          </p:nvCxnSpPr>
          <p:spPr>
            <a:xfrm>
              <a:off x="6053855" y="5178205"/>
              <a:ext cx="2229467" cy="14627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圆角矩形 64"/>
            <p:cNvSpPr/>
            <p:nvPr/>
          </p:nvSpPr>
          <p:spPr>
            <a:xfrm rot="10800000" flipV="1">
              <a:off x="5461232" y="4784397"/>
              <a:ext cx="352120" cy="393808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algn="ctr"/>
              <a:r>
                <a:rPr lang="en-US" altLang="zh-CN" sz="2400" dirty="0" smtClean="0"/>
                <a:t>3</a:t>
              </a:r>
              <a:endParaRPr lang="zh-CN" altLang="en-US" sz="2400" dirty="0"/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8021898" y="1437276"/>
            <a:ext cx="3191097" cy="4376037"/>
            <a:chOff x="0" y="0"/>
            <a:chExt cx="2451479" cy="2884226"/>
          </a:xfrm>
        </p:grpSpPr>
        <p:grpSp>
          <p:nvGrpSpPr>
            <p:cNvPr id="68" name="组合 67"/>
            <p:cNvGrpSpPr/>
            <p:nvPr/>
          </p:nvGrpSpPr>
          <p:grpSpPr>
            <a:xfrm>
              <a:off x="0" y="184244"/>
              <a:ext cx="2451479" cy="2699982"/>
              <a:chOff x="0" y="0"/>
              <a:chExt cx="2451479" cy="2699982"/>
            </a:xfrm>
          </p:grpSpPr>
          <p:sp>
            <p:nvSpPr>
              <p:cNvPr id="70" name="矩形 69"/>
              <p:cNvSpPr/>
              <p:nvPr/>
            </p:nvSpPr>
            <p:spPr>
              <a:xfrm>
                <a:off x="0" y="109182"/>
                <a:ext cx="914400" cy="25908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endParaRPr lang="zh-CN" altLang="en-US"/>
              </a:p>
            </p:txBody>
          </p:sp>
          <p:cxnSp>
            <p:nvCxnSpPr>
              <p:cNvPr id="71" name="直接连接符 70"/>
              <p:cNvCxnSpPr/>
              <p:nvPr/>
            </p:nvCxnSpPr>
            <p:spPr>
              <a:xfrm>
                <a:off x="0" y="1289714"/>
                <a:ext cx="914400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直接连接符 71"/>
              <p:cNvCxnSpPr/>
              <p:nvPr/>
            </p:nvCxnSpPr>
            <p:spPr>
              <a:xfrm>
                <a:off x="0" y="1132765"/>
                <a:ext cx="914400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0" y="812042"/>
                <a:ext cx="914400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直接连接符 73"/>
              <p:cNvCxnSpPr/>
              <p:nvPr/>
            </p:nvCxnSpPr>
            <p:spPr>
              <a:xfrm>
                <a:off x="0" y="586854"/>
                <a:ext cx="914400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直接连接符 74"/>
              <p:cNvCxnSpPr/>
              <p:nvPr/>
            </p:nvCxnSpPr>
            <p:spPr>
              <a:xfrm>
                <a:off x="0" y="450377"/>
                <a:ext cx="914400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6" name="右大括号 75"/>
              <p:cNvSpPr/>
              <p:nvPr/>
            </p:nvSpPr>
            <p:spPr>
              <a:xfrm>
                <a:off x="914400" y="1289714"/>
                <a:ext cx="228600" cy="1409700"/>
              </a:xfrm>
              <a:prstGeom prst="rightBrace">
                <a:avLst/>
              </a:prstGeom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77" name="右大括号 76"/>
              <p:cNvSpPr/>
              <p:nvPr/>
            </p:nvSpPr>
            <p:spPr>
              <a:xfrm>
                <a:off x="914400" y="1132765"/>
                <a:ext cx="228600" cy="158750"/>
              </a:xfrm>
              <a:prstGeom prst="rightBrace">
                <a:avLst/>
              </a:prstGeom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78" name="右大括号 77"/>
              <p:cNvSpPr/>
              <p:nvPr/>
            </p:nvSpPr>
            <p:spPr>
              <a:xfrm>
                <a:off x="914400" y="812042"/>
                <a:ext cx="190500" cy="317500"/>
              </a:xfrm>
              <a:prstGeom prst="rightBrace">
                <a:avLst/>
              </a:prstGeom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79" name="右大括号 78"/>
              <p:cNvSpPr/>
              <p:nvPr/>
            </p:nvSpPr>
            <p:spPr>
              <a:xfrm>
                <a:off x="914400" y="586854"/>
                <a:ext cx="228600" cy="228600"/>
              </a:xfrm>
              <a:prstGeom prst="rightBrace">
                <a:avLst/>
              </a:prstGeom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80" name="右大括号 79"/>
              <p:cNvSpPr/>
              <p:nvPr/>
            </p:nvSpPr>
            <p:spPr>
              <a:xfrm>
                <a:off x="914400" y="450377"/>
                <a:ext cx="228600" cy="133350"/>
              </a:xfrm>
              <a:prstGeom prst="rightBrace">
                <a:avLst/>
              </a:prstGeom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81" name="文本框 298"/>
              <p:cNvSpPr txBox="1"/>
              <p:nvPr/>
            </p:nvSpPr>
            <p:spPr>
              <a:xfrm>
                <a:off x="1180531" y="1869744"/>
                <a:ext cx="774700" cy="45720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0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algn="just">
                  <a:spcAft>
                    <a:spcPts val="0"/>
                  </a:spcAft>
                </a:pPr>
                <a:r>
                  <a:rPr lang="zh-CN" sz="1050" kern="100">
                    <a:effectLst/>
                    <a:latin typeface="Times New Roman"/>
                    <a:ea typeface="宋体"/>
                  </a:rPr>
                  <a:t>用户空间</a:t>
                </a:r>
              </a:p>
            </p:txBody>
          </p:sp>
          <p:cxnSp>
            <p:nvCxnSpPr>
              <p:cNvPr id="82" name="直接箭头连接符 81"/>
              <p:cNvCxnSpPr/>
              <p:nvPr/>
            </p:nvCxnSpPr>
            <p:spPr>
              <a:xfrm>
                <a:off x="914400" y="1289714"/>
                <a:ext cx="61595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3" name="文本框 300"/>
              <p:cNvSpPr txBox="1"/>
              <p:nvPr/>
            </p:nvSpPr>
            <p:spPr>
              <a:xfrm>
                <a:off x="1453486" y="1173708"/>
                <a:ext cx="901700" cy="28575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0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algn="just">
                  <a:spcAft>
                    <a:spcPts val="0"/>
                  </a:spcAft>
                </a:pPr>
                <a:r>
                  <a:rPr lang="en-US" sz="1050" kern="100">
                    <a:effectLst/>
                    <a:latin typeface="Times New Roman"/>
                    <a:ea typeface="宋体"/>
                  </a:rPr>
                  <a:t>0xC0008000</a:t>
                </a:r>
                <a:endParaRPr lang="zh-CN" sz="1050" kern="100">
                  <a:effectLst/>
                  <a:latin typeface="Times New Roman"/>
                  <a:ea typeface="宋体"/>
                </a:endParaRPr>
              </a:p>
            </p:txBody>
          </p:sp>
          <p:sp>
            <p:nvSpPr>
              <p:cNvPr id="84" name="文本框 302"/>
              <p:cNvSpPr txBox="1"/>
              <p:nvPr/>
            </p:nvSpPr>
            <p:spPr>
              <a:xfrm>
                <a:off x="1143569" y="1114436"/>
                <a:ext cx="450850" cy="27305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0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algn="just">
                  <a:spcAft>
                    <a:spcPts val="0"/>
                  </a:spcAft>
                </a:pPr>
                <a:r>
                  <a:rPr lang="en-US" sz="1050" kern="100" dirty="0">
                    <a:effectLst/>
                    <a:latin typeface="Times New Roman"/>
                    <a:ea typeface="宋体"/>
                  </a:rPr>
                  <a:t>text</a:t>
                </a:r>
                <a:endParaRPr lang="zh-CN" sz="1050" kern="100" dirty="0">
                  <a:effectLst/>
                  <a:latin typeface="Times New Roman"/>
                  <a:ea typeface="宋体"/>
                </a:endParaRPr>
              </a:p>
            </p:txBody>
          </p:sp>
          <p:sp>
            <p:nvSpPr>
              <p:cNvPr id="85" name="文本框 303"/>
              <p:cNvSpPr txBox="1"/>
              <p:nvPr/>
            </p:nvSpPr>
            <p:spPr>
              <a:xfrm>
                <a:off x="1105469" y="859809"/>
                <a:ext cx="546100" cy="27305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0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algn="just">
                  <a:spcAft>
                    <a:spcPts val="0"/>
                  </a:spcAft>
                </a:pPr>
                <a:r>
                  <a:rPr lang="en-US" sz="1050" kern="100">
                    <a:effectLst/>
                    <a:latin typeface="Times New Roman"/>
                    <a:ea typeface="宋体"/>
                  </a:rPr>
                  <a:t>rodata</a:t>
                </a:r>
                <a:endParaRPr lang="zh-CN" sz="1050" kern="100">
                  <a:effectLst/>
                  <a:latin typeface="Times New Roman"/>
                  <a:ea typeface="宋体"/>
                </a:endParaRPr>
              </a:p>
            </p:txBody>
          </p:sp>
          <p:sp>
            <p:nvSpPr>
              <p:cNvPr id="86" name="文本框 304"/>
              <p:cNvSpPr txBox="1"/>
              <p:nvPr/>
            </p:nvSpPr>
            <p:spPr>
              <a:xfrm>
                <a:off x="1105469" y="586854"/>
                <a:ext cx="488950" cy="27305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0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algn="just">
                  <a:spcAft>
                    <a:spcPts val="0"/>
                  </a:spcAft>
                </a:pPr>
                <a:r>
                  <a:rPr lang="en-US" sz="1050" kern="100">
                    <a:effectLst/>
                    <a:latin typeface="Times New Roman"/>
                    <a:ea typeface="宋体"/>
                  </a:rPr>
                  <a:t>data</a:t>
                </a:r>
                <a:endParaRPr lang="zh-CN" sz="1050" kern="100">
                  <a:effectLst/>
                  <a:latin typeface="Times New Roman"/>
                  <a:ea typeface="宋体"/>
                </a:endParaRPr>
              </a:p>
            </p:txBody>
          </p:sp>
          <p:sp>
            <p:nvSpPr>
              <p:cNvPr id="87" name="文本框 305"/>
              <p:cNvSpPr txBox="1"/>
              <p:nvPr/>
            </p:nvSpPr>
            <p:spPr>
              <a:xfrm>
                <a:off x="1105469" y="354842"/>
                <a:ext cx="488950" cy="27305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0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algn="just">
                  <a:spcAft>
                    <a:spcPts val="0"/>
                  </a:spcAft>
                </a:pPr>
                <a:r>
                  <a:rPr lang="en-US" sz="1050" kern="100">
                    <a:effectLst/>
                    <a:latin typeface="Times New Roman"/>
                    <a:ea typeface="宋体"/>
                  </a:rPr>
                  <a:t>bss</a:t>
                </a:r>
                <a:endParaRPr lang="zh-CN" sz="1050" kern="100">
                  <a:effectLst/>
                  <a:latin typeface="Times New Roman"/>
                  <a:ea typeface="宋体"/>
                </a:endParaRPr>
              </a:p>
            </p:txBody>
          </p:sp>
          <p:cxnSp>
            <p:nvCxnSpPr>
              <p:cNvPr id="88" name="直接箭头连接符 87"/>
              <p:cNvCxnSpPr/>
              <p:nvPr/>
            </p:nvCxnSpPr>
            <p:spPr>
              <a:xfrm flipV="1">
                <a:off x="914400" y="177421"/>
                <a:ext cx="679450" cy="27305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9" name="文本框 308"/>
              <p:cNvSpPr txBox="1"/>
              <p:nvPr/>
            </p:nvSpPr>
            <p:spPr>
              <a:xfrm>
                <a:off x="1567880" y="0"/>
                <a:ext cx="883599" cy="304800"/>
              </a:xfrm>
              <a:prstGeom prst="rect">
                <a:avLst/>
              </a:prstGeom>
              <a:noFill/>
              <a:ln w="6350">
                <a:noFill/>
              </a:ln>
              <a:effectLst/>
            </p:spPr>
            <p:style>
              <a:lnRef idx="0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pPr algn="just">
                  <a:spcAft>
                    <a:spcPts val="0"/>
                  </a:spcAft>
                </a:pPr>
                <a:r>
                  <a:rPr lang="en-US" sz="1400" dirty="0">
                    <a:solidFill>
                      <a:schemeClr val="tx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Kernel end</a:t>
                </a:r>
                <a:endParaRPr lang="zh-CN" sz="1400" dirty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69" name="文本框 83"/>
            <p:cNvSpPr txBox="1"/>
            <p:nvPr/>
          </p:nvSpPr>
          <p:spPr>
            <a:xfrm>
              <a:off x="54591" y="0"/>
              <a:ext cx="784746" cy="29340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spcAft>
                  <a:spcPts val="0"/>
                </a:spcAft>
              </a:pPr>
              <a:r>
                <a:rPr lang="zh-CN" sz="1600" dirty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虚拟内存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 rot="20238530">
            <a:off x="4706903" y="1791397"/>
            <a:ext cx="272242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程序链接时参考的文件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250850" y="4004661"/>
            <a:ext cx="222946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目的是处理异常</a:t>
            </a:r>
            <a:endParaRPr lang="zh-CN" altLang="en-US" dirty="0"/>
          </a:p>
        </p:txBody>
      </p:sp>
      <p:sp>
        <p:nvSpPr>
          <p:cNvPr id="10" name="TextBox 9"/>
          <p:cNvSpPr txBox="1"/>
          <p:nvPr/>
        </p:nvSpPr>
        <p:spPr>
          <a:xfrm rot="1225474">
            <a:off x="4702739" y="6001811"/>
            <a:ext cx="2583847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进一步初始化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1668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533">
        <p14:ferris dir="l"/>
      </p:transition>
    </mc:Choice>
    <mc:Fallback>
      <p:transition spd="slow" advTm="46533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圆角矩形 19"/>
          <p:cNvSpPr/>
          <p:nvPr/>
        </p:nvSpPr>
        <p:spPr>
          <a:xfrm>
            <a:off x="1840822" y="2833045"/>
            <a:ext cx="2259019" cy="2236715"/>
          </a:xfrm>
          <a:prstGeom prst="ellipse">
            <a:avLst/>
          </a:prstGeom>
          <a:solidFill>
            <a:srgbClr val="4472C4">
              <a:alpha val="3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>
              <a:lnSpc>
                <a:spcPct val="130000"/>
              </a:lnSpc>
            </a:pPr>
            <a:endParaRPr lang="zh-CN" altLang="en-US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2020926" y="2543480"/>
            <a:ext cx="2418483" cy="2515367"/>
            <a:chOff x="4721608" y="1835707"/>
            <a:chExt cx="1879634" cy="1954931"/>
          </a:xfrm>
          <a:solidFill>
            <a:srgbClr val="4472C4">
              <a:alpha val="39000"/>
            </a:srgbClr>
          </a:solidFill>
        </p:grpSpPr>
        <p:sp>
          <p:nvSpPr>
            <p:cNvPr id="20" name="圆角矩形 19"/>
            <p:cNvSpPr/>
            <p:nvPr/>
          </p:nvSpPr>
          <p:spPr>
            <a:xfrm>
              <a:off x="4721608" y="1835707"/>
              <a:ext cx="1755699" cy="17383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4845543" y="2052274"/>
              <a:ext cx="1755699" cy="17383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2288593" y="3267050"/>
            <a:ext cx="1723683" cy="1158072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UART</a:t>
            </a: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串口驱动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2515019" y="325001"/>
            <a:ext cx="3375403" cy="384717"/>
          </a:xfrm>
          <a:prstGeom prst="rect">
            <a:avLst/>
          </a:prstGeom>
        </p:spPr>
        <p:txBody>
          <a:bodyPr wrap="none" lIns="91436" tIns="45718" rIns="91436" bIns="45718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BACKGROUNDS</a:t>
            </a:r>
          </a:p>
        </p:txBody>
      </p:sp>
      <p:grpSp>
        <p:nvGrpSpPr>
          <p:cNvPr id="43" name="组 13"/>
          <p:cNvGrpSpPr/>
          <p:nvPr/>
        </p:nvGrpSpPr>
        <p:grpSpPr>
          <a:xfrm>
            <a:off x="9284091" y="252858"/>
            <a:ext cx="2907908" cy="574513"/>
            <a:chOff x="9284089" y="252855"/>
            <a:chExt cx="2907908" cy="574513"/>
          </a:xfrm>
        </p:grpSpPr>
        <p:grpSp>
          <p:nvGrpSpPr>
            <p:cNvPr id="44" name="组 2"/>
            <p:cNvGrpSpPr/>
            <p:nvPr/>
          </p:nvGrpSpPr>
          <p:grpSpPr>
            <a:xfrm>
              <a:off x="11454105" y="252856"/>
              <a:ext cx="737892" cy="484288"/>
              <a:chOff x="11454105" y="252856"/>
              <a:chExt cx="737892" cy="484288"/>
            </a:xfrm>
          </p:grpSpPr>
          <p:grpSp>
            <p:nvGrpSpPr>
              <p:cNvPr id="46" name="组 1"/>
              <p:cNvGrpSpPr/>
              <p:nvPr/>
            </p:nvGrpSpPr>
            <p:grpSpPr>
              <a:xfrm>
                <a:off x="12039604" y="252856"/>
                <a:ext cx="152393" cy="484287"/>
                <a:chOff x="12039604" y="252856"/>
                <a:chExt cx="152393" cy="484287"/>
              </a:xfrm>
            </p:grpSpPr>
            <p:sp>
              <p:nvSpPr>
                <p:cNvPr id="50" name="圆角矩形 49"/>
                <p:cNvSpPr/>
                <p:nvPr/>
              </p:nvSpPr>
              <p:spPr>
                <a:xfrm rot="16200000" flipV="1">
                  <a:off x="12072988" y="518121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圆角矩形 50"/>
                <p:cNvSpPr/>
                <p:nvPr/>
              </p:nvSpPr>
              <p:spPr>
                <a:xfrm rot="16200000" flipV="1">
                  <a:off x="12072988" y="618134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" name="圆角矩形 51"/>
                <p:cNvSpPr/>
                <p:nvPr/>
              </p:nvSpPr>
              <p:spPr>
                <a:xfrm rot="16200000" flipV="1">
                  <a:off x="12072988" y="321750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4472C4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" name="圆角矩形 52"/>
                <p:cNvSpPr/>
                <p:nvPr/>
              </p:nvSpPr>
              <p:spPr>
                <a:xfrm rot="16200000" flipV="1">
                  <a:off x="12072988" y="42176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" name="圆角矩形 53"/>
                <p:cNvSpPr/>
                <p:nvPr/>
              </p:nvSpPr>
              <p:spPr>
                <a:xfrm rot="16200000" flipV="1">
                  <a:off x="12072987" y="219473"/>
                  <a:ext cx="85626" cy="152392"/>
                </a:xfrm>
                <a:prstGeom prst="roundRect">
                  <a:avLst>
                    <a:gd name="adj" fmla="val 5039"/>
                  </a:avLst>
                </a:prstGeom>
                <a:solidFill>
                  <a:srgbClr val="2F5597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47" name="组合 46"/>
              <p:cNvGrpSpPr/>
              <p:nvPr/>
            </p:nvGrpSpPr>
            <p:grpSpPr>
              <a:xfrm>
                <a:off x="11454105" y="252857"/>
                <a:ext cx="491115" cy="484287"/>
                <a:chOff x="1528923" y="220268"/>
                <a:chExt cx="1284096" cy="1266241"/>
              </a:xfrm>
            </p:grpSpPr>
            <p:sp>
              <p:nvSpPr>
                <p:cNvPr id="48" name="圆角矩形 47"/>
                <p:cNvSpPr/>
                <p:nvPr/>
              </p:nvSpPr>
              <p:spPr>
                <a:xfrm rot="16200000" flipV="1">
                  <a:off x="1537850" y="211341"/>
                  <a:ext cx="1266241" cy="1284096"/>
                </a:xfrm>
                <a:prstGeom prst="roundRect">
                  <a:avLst>
                    <a:gd name="adj" fmla="val 5039"/>
                  </a:avLst>
                </a:prstGeom>
                <a:solidFill>
                  <a:schemeClr val="accent5"/>
                </a:soli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9" name="Freeform 96"/>
                <p:cNvSpPr>
                  <a:spLocks/>
                </p:cNvSpPr>
                <p:nvPr/>
              </p:nvSpPr>
              <p:spPr bwMode="auto">
                <a:xfrm>
                  <a:off x="1804148" y="499514"/>
                  <a:ext cx="733647" cy="707752"/>
                </a:xfrm>
                <a:custGeom>
                  <a:avLst/>
                  <a:gdLst>
                    <a:gd name="T0" fmla="*/ 184 w 216"/>
                    <a:gd name="T1" fmla="*/ 0 h 208"/>
                    <a:gd name="T2" fmla="*/ 152 w 216"/>
                    <a:gd name="T3" fmla="*/ 32 h 208"/>
                    <a:gd name="T4" fmla="*/ 154 w 216"/>
                    <a:gd name="T5" fmla="*/ 41 h 208"/>
                    <a:gd name="T6" fmla="*/ 60 w 216"/>
                    <a:gd name="T7" fmla="*/ 80 h 208"/>
                    <a:gd name="T8" fmla="*/ 32 w 216"/>
                    <a:gd name="T9" fmla="*/ 64 h 208"/>
                    <a:gd name="T10" fmla="*/ 0 w 216"/>
                    <a:gd name="T11" fmla="*/ 96 h 208"/>
                    <a:gd name="T12" fmla="*/ 32 w 216"/>
                    <a:gd name="T13" fmla="*/ 128 h 208"/>
                    <a:gd name="T14" fmla="*/ 56 w 216"/>
                    <a:gd name="T15" fmla="*/ 118 h 208"/>
                    <a:gd name="T16" fmla="*/ 116 w 216"/>
                    <a:gd name="T17" fmla="*/ 161 h 208"/>
                    <a:gd name="T18" fmla="*/ 112 w 216"/>
                    <a:gd name="T19" fmla="*/ 176 h 208"/>
                    <a:gd name="T20" fmla="*/ 144 w 216"/>
                    <a:gd name="T21" fmla="*/ 208 h 208"/>
                    <a:gd name="T22" fmla="*/ 176 w 216"/>
                    <a:gd name="T23" fmla="*/ 176 h 208"/>
                    <a:gd name="T24" fmla="*/ 144 w 216"/>
                    <a:gd name="T25" fmla="*/ 144 h 208"/>
                    <a:gd name="T26" fmla="*/ 121 w 216"/>
                    <a:gd name="T27" fmla="*/ 154 h 208"/>
                    <a:gd name="T28" fmla="*/ 61 w 216"/>
                    <a:gd name="T29" fmla="*/ 111 h 208"/>
                    <a:gd name="T30" fmla="*/ 64 w 216"/>
                    <a:gd name="T31" fmla="*/ 96 h 208"/>
                    <a:gd name="T32" fmla="*/ 63 w 216"/>
                    <a:gd name="T33" fmla="*/ 87 h 208"/>
                    <a:gd name="T34" fmla="*/ 157 w 216"/>
                    <a:gd name="T35" fmla="*/ 48 h 208"/>
                    <a:gd name="T36" fmla="*/ 184 w 216"/>
                    <a:gd name="T37" fmla="*/ 64 h 208"/>
                    <a:gd name="T38" fmla="*/ 216 w 216"/>
                    <a:gd name="T39" fmla="*/ 32 h 208"/>
                    <a:gd name="T40" fmla="*/ 184 w 216"/>
                    <a:gd name="T41" fmla="*/ 0 h 2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6" h="208">
                      <a:moveTo>
                        <a:pt x="184" y="0"/>
                      </a:moveTo>
                      <a:cubicBezTo>
                        <a:pt x="167" y="0"/>
                        <a:pt x="152" y="14"/>
                        <a:pt x="152" y="32"/>
                      </a:cubicBezTo>
                      <a:cubicBezTo>
                        <a:pt x="152" y="35"/>
                        <a:pt x="153" y="38"/>
                        <a:pt x="154" y="41"/>
                      </a:cubicBezTo>
                      <a:cubicBezTo>
                        <a:pt x="60" y="80"/>
                        <a:pt x="60" y="80"/>
                        <a:pt x="60" y="80"/>
                      </a:cubicBezTo>
                      <a:cubicBezTo>
                        <a:pt x="55" y="70"/>
                        <a:pt x="44" y="64"/>
                        <a:pt x="32" y="64"/>
                      </a:cubicBezTo>
                      <a:cubicBezTo>
                        <a:pt x="15" y="64"/>
                        <a:pt x="0" y="78"/>
                        <a:pt x="0" y="96"/>
                      </a:cubicBezTo>
                      <a:cubicBezTo>
                        <a:pt x="0" y="113"/>
                        <a:pt x="15" y="128"/>
                        <a:pt x="32" y="128"/>
                      </a:cubicBezTo>
                      <a:cubicBezTo>
                        <a:pt x="42" y="128"/>
                        <a:pt x="50" y="124"/>
                        <a:pt x="56" y="118"/>
                      </a:cubicBezTo>
                      <a:cubicBezTo>
                        <a:pt x="116" y="161"/>
                        <a:pt x="116" y="161"/>
                        <a:pt x="116" y="161"/>
                      </a:cubicBezTo>
                      <a:cubicBezTo>
                        <a:pt x="114" y="165"/>
                        <a:pt x="112" y="170"/>
                        <a:pt x="112" y="176"/>
                      </a:cubicBezTo>
                      <a:cubicBezTo>
                        <a:pt x="112" y="193"/>
                        <a:pt x="127" y="208"/>
                        <a:pt x="144" y="208"/>
                      </a:cubicBezTo>
                      <a:cubicBezTo>
                        <a:pt x="162" y="208"/>
                        <a:pt x="176" y="193"/>
                        <a:pt x="176" y="176"/>
                      </a:cubicBezTo>
                      <a:cubicBezTo>
                        <a:pt x="176" y="158"/>
                        <a:pt x="162" y="144"/>
                        <a:pt x="144" y="144"/>
                      </a:cubicBezTo>
                      <a:cubicBezTo>
                        <a:pt x="135" y="144"/>
                        <a:pt x="127" y="148"/>
                        <a:pt x="121" y="154"/>
                      </a:cubicBezTo>
                      <a:cubicBezTo>
                        <a:pt x="61" y="111"/>
                        <a:pt x="61" y="111"/>
                        <a:pt x="61" y="111"/>
                      </a:cubicBezTo>
                      <a:cubicBezTo>
                        <a:pt x="63" y="107"/>
                        <a:pt x="64" y="101"/>
                        <a:pt x="64" y="96"/>
                      </a:cubicBezTo>
                      <a:cubicBezTo>
                        <a:pt x="64" y="93"/>
                        <a:pt x="64" y="90"/>
                        <a:pt x="63" y="87"/>
                      </a:cubicBezTo>
                      <a:cubicBezTo>
                        <a:pt x="157" y="48"/>
                        <a:pt x="157" y="48"/>
                        <a:pt x="157" y="48"/>
                      </a:cubicBezTo>
                      <a:cubicBezTo>
                        <a:pt x="162" y="57"/>
                        <a:pt x="173" y="64"/>
                        <a:pt x="184" y="64"/>
                      </a:cubicBezTo>
                      <a:cubicBezTo>
                        <a:pt x="202" y="64"/>
                        <a:pt x="216" y="49"/>
                        <a:pt x="216" y="32"/>
                      </a:cubicBezTo>
                      <a:cubicBezTo>
                        <a:pt x="216" y="14"/>
                        <a:pt x="20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AD1C21"/>
                    </a:solidFill>
                  </a:endParaRPr>
                </a:p>
              </p:txBody>
            </p:sp>
          </p:grpSp>
        </p:grpSp>
        <p:sp>
          <p:nvSpPr>
            <p:cNvPr id="45" name="文本框 44"/>
            <p:cNvSpPr txBox="1"/>
            <p:nvPr/>
          </p:nvSpPr>
          <p:spPr>
            <a:xfrm>
              <a:off x="9284089" y="252855"/>
              <a:ext cx="2170011" cy="57451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r"/>
              <a:r>
                <a: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重庆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大学 软件学院      </a:t>
              </a:r>
              <a:endPara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/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Chongqing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 Semilight" panose="020B0402040204020203" pitchFamily="34" charset="0"/>
                  <a:ea typeface="微软雅黑" panose="020B0503020204020204" pitchFamily="34" charset="-122"/>
                  <a:cs typeface="Segoe UI Semilight" panose="020B0402040204020203" pitchFamily="34" charset="0"/>
                </a:rPr>
                <a:t>University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light" panose="020B0402040204020203" pitchFamily="34" charset="0"/>
                <a:ea typeface="微软雅黑" panose="020B0503020204020204" pitchFamily="34" charset="-122"/>
                <a:cs typeface="Segoe UI Semilight" panose="020B0402040204020203" pitchFamily="34" charset="0"/>
              </a:endParaRPr>
            </a:p>
          </p:txBody>
        </p:sp>
      </p:grpSp>
      <p:sp>
        <p:nvSpPr>
          <p:cNvPr id="62" name="矩形 61"/>
          <p:cNvSpPr/>
          <p:nvPr/>
        </p:nvSpPr>
        <p:spPr>
          <a:xfrm>
            <a:off x="3784932" y="252859"/>
            <a:ext cx="8407072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sp>
        <p:nvSpPr>
          <p:cNvPr id="63" name="圆角矩形 62"/>
          <p:cNvSpPr/>
          <p:nvPr/>
        </p:nvSpPr>
        <p:spPr>
          <a:xfrm rot="10800000" flipV="1">
            <a:off x="-5662" y="249443"/>
            <a:ext cx="484287" cy="491115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 smtClean="0"/>
              <a:t>2</a:t>
            </a:r>
            <a:endParaRPr lang="zh-CN" altLang="en-US" sz="3600" dirty="0"/>
          </a:p>
        </p:txBody>
      </p:sp>
      <p:sp>
        <p:nvSpPr>
          <p:cNvPr id="64" name="文本框 54"/>
          <p:cNvSpPr txBox="1"/>
          <p:nvPr/>
        </p:nvSpPr>
        <p:spPr>
          <a:xfrm>
            <a:off x="647719" y="267582"/>
            <a:ext cx="2875657" cy="46166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r>
              <a:rPr lang="zh-CN" altLang="en-US" sz="2400" spc="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系统设计及实现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5107005" y="2565073"/>
            <a:ext cx="2822090" cy="435438"/>
            <a:chOff x="5461231" y="2077227"/>
            <a:chExt cx="2822090" cy="435438"/>
          </a:xfrm>
        </p:grpSpPr>
        <p:sp>
          <p:nvSpPr>
            <p:cNvPr id="25" name="文本框 24"/>
            <p:cNvSpPr txBox="1"/>
            <p:nvPr/>
          </p:nvSpPr>
          <p:spPr>
            <a:xfrm>
              <a:off x="5864086" y="2077227"/>
              <a:ext cx="1798052" cy="435438"/>
            </a:xfrm>
            <a:prstGeom prst="rect">
              <a:avLst/>
            </a:prstGeom>
            <a:noFill/>
          </p:spPr>
          <p:txBody>
            <a:bodyPr wrap="none" lIns="91438" tIns="45719" rIns="91438" bIns="45719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UART</a:t>
              </a: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引脚设置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6053854" y="2472728"/>
              <a:ext cx="2229467" cy="14627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圆角矩形 59"/>
            <p:cNvSpPr/>
            <p:nvPr/>
          </p:nvSpPr>
          <p:spPr>
            <a:xfrm rot="10800000" flipV="1">
              <a:off x="5461231" y="2104001"/>
              <a:ext cx="352120" cy="393808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algn="ctr"/>
              <a:r>
                <a:rPr lang="en-US" altLang="zh-CN" sz="2400" dirty="0"/>
                <a:t>1</a:t>
              </a:r>
              <a:endParaRPr lang="zh-CN" altLang="en-US" sz="2400" dirty="0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107005" y="4319675"/>
            <a:ext cx="2822079" cy="460520"/>
            <a:chOff x="5461238" y="3336942"/>
            <a:chExt cx="2822079" cy="460520"/>
          </a:xfrm>
        </p:grpSpPr>
        <p:sp>
          <p:nvSpPr>
            <p:cNvPr id="30" name="文本框 29"/>
            <p:cNvSpPr txBox="1"/>
            <p:nvPr/>
          </p:nvSpPr>
          <p:spPr>
            <a:xfrm>
              <a:off x="5965481" y="3362024"/>
              <a:ext cx="2041709" cy="435438"/>
            </a:xfrm>
            <a:prstGeom prst="rect">
              <a:avLst/>
            </a:prstGeom>
            <a:noFill/>
          </p:spPr>
          <p:txBody>
            <a:bodyPr wrap="none" lIns="91438" tIns="45719" rIns="91438" bIns="45719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UART</a:t>
              </a:r>
              <a:r>
                <a:rPr lang="zh-CN" altLang="en-US" dirty="0" smtClean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波特率设置</a:t>
              </a:r>
              <a:endParaRPr lang="zh-CN" altLang="en-US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6053850" y="3730750"/>
              <a:ext cx="2229467" cy="14627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圆角矩形 60"/>
            <p:cNvSpPr/>
            <p:nvPr/>
          </p:nvSpPr>
          <p:spPr>
            <a:xfrm rot="10800000" flipV="1">
              <a:off x="5461238" y="3336942"/>
              <a:ext cx="352120" cy="393808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/>
            <a:p>
              <a:pPr algn="ctr"/>
              <a:r>
                <a:rPr lang="en-US" altLang="zh-CN" sz="2400" dirty="0" smtClean="0"/>
                <a:t>2</a:t>
              </a:r>
              <a:endParaRPr lang="zh-CN" altLang="en-US" sz="2400" dirty="0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929095" y="2626604"/>
            <a:ext cx="3486150" cy="1701800"/>
            <a:chOff x="7929095" y="2626604"/>
            <a:chExt cx="3486150" cy="1701800"/>
          </a:xfrm>
        </p:grpSpPr>
        <p:sp>
          <p:nvSpPr>
            <p:cNvPr id="66" name="文本框 2"/>
            <p:cNvSpPr txBox="1">
              <a:spLocks noChangeArrowheads="1"/>
            </p:cNvSpPr>
            <p:nvPr/>
          </p:nvSpPr>
          <p:spPr bwMode="auto">
            <a:xfrm>
              <a:off x="7929095" y="2626604"/>
              <a:ext cx="3486150" cy="170180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ctr">
                <a:spcAft>
                  <a:spcPts val="0"/>
                </a:spcAft>
              </a:pPr>
              <a:endParaRPr lang="en-US" sz="1050" kern="100" dirty="0">
                <a:effectLst/>
                <a:latin typeface="Times New Roman"/>
                <a:ea typeface="宋体"/>
              </a:endParaRPr>
            </a:p>
            <a:p>
              <a:pPr algn="just">
                <a:spcAft>
                  <a:spcPts val="0"/>
                </a:spcAft>
              </a:pPr>
              <a:endParaRPr lang="en-US" sz="1050" kern="100" dirty="0" smtClean="0">
                <a:effectLst/>
                <a:latin typeface="Times New Roman"/>
                <a:ea typeface="宋体"/>
              </a:endParaRPr>
            </a:p>
            <a:p>
              <a:pPr algn="just">
                <a:spcAft>
                  <a:spcPts val="0"/>
                </a:spcAft>
              </a:pPr>
              <a:endParaRPr lang="en-US" sz="1050" kern="100" dirty="0">
                <a:latin typeface="Times New Roman"/>
                <a:ea typeface="宋体"/>
              </a:endParaRPr>
            </a:p>
            <a:p>
              <a:pPr algn="just">
                <a:spcAft>
                  <a:spcPts val="0"/>
                </a:spcAft>
              </a:pPr>
              <a:endParaRPr lang="en-US" sz="1050" kern="100" dirty="0" smtClean="0">
                <a:effectLst/>
                <a:latin typeface="Times New Roman"/>
                <a:ea typeface="宋体"/>
              </a:endParaRPr>
            </a:p>
            <a:p>
              <a:pPr algn="just">
                <a:spcAft>
                  <a:spcPts val="0"/>
                </a:spcAft>
              </a:pPr>
              <a:endParaRPr lang="en-US" sz="1050" kern="100" dirty="0">
                <a:latin typeface="Times New Roman"/>
                <a:ea typeface="宋体"/>
              </a:endParaRPr>
            </a:p>
            <a:p>
              <a:pPr lvl="1" algn="just"/>
              <a:r>
                <a:rPr lang="en-US" sz="1200" dirty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baudrate</a:t>
              </a:r>
              <a:r>
                <a:rPr lang="zh-CN" sz="1200" dirty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sz="1200" dirty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mini UART</a:t>
              </a:r>
              <a:r>
                <a:rPr lang="zh-CN" sz="1200" dirty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波特率</a:t>
              </a:r>
            </a:p>
            <a:p>
              <a:pPr lvl="1" algn="just"/>
              <a:r>
                <a:rPr lang="en-US" sz="1200" dirty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system_clock_freq</a:t>
              </a:r>
              <a:r>
                <a:rPr lang="zh-CN" sz="1200" dirty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sz="1200" dirty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RPi</a:t>
              </a:r>
              <a:r>
                <a:rPr lang="zh-CN" sz="1200" dirty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系统时钟频率</a:t>
              </a:r>
            </a:p>
            <a:p>
              <a:pPr lvl="1" algn="just"/>
              <a:r>
                <a:rPr lang="en-US" sz="1200" dirty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baudrate_reg</a:t>
              </a:r>
              <a:r>
                <a:rPr lang="zh-CN" sz="1200" dirty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sz="1200" dirty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AUX_MU_BAUD_REG</a:t>
              </a:r>
              <a:r>
                <a:rPr lang="zh-CN" sz="1200" dirty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寄存器的值</a:t>
              </a:r>
            </a:p>
          </p:txBody>
        </p:sp>
        <p:pic>
          <p:nvPicPr>
            <p:cNvPr id="90" name="图片 89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8513295" y="2932659"/>
              <a:ext cx="2317750" cy="426720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/>
        </p:nvSpPr>
        <p:spPr>
          <a:xfrm>
            <a:off x="5542997" y="3069656"/>
            <a:ext cx="2705403" cy="394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使用</a:t>
            </a:r>
            <a:r>
              <a:rPr lang="en-US" altLang="zh-CN" dirty="0" smtClean="0"/>
              <a:t>GPIO14</a:t>
            </a:r>
            <a:r>
              <a:rPr lang="zh-CN" altLang="en-US" dirty="0" smtClean="0"/>
              <a:t>、</a:t>
            </a:r>
            <a:r>
              <a:rPr lang="en-US" altLang="zh-CN" dirty="0" smtClean="0"/>
              <a:t>GPIO15</a:t>
            </a:r>
            <a:r>
              <a:rPr lang="zh-CN" altLang="en-US" dirty="0" smtClean="0"/>
              <a:t>号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5465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993">
        <p14:ferris dir="l"/>
      </p:transition>
    </mc:Choice>
    <mc:Fallback>
      <p:transition spd="slow" advTm="44993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3|15.1|7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7.7|1.2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1649</TotalTime>
  <Words>1367</Words>
  <Application>Microsoft Office PowerPoint</Application>
  <PresentationFormat>自定义</PresentationFormat>
  <Paragraphs>351</Paragraphs>
  <Slides>23</Slides>
  <Notes>1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4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>第一PPT模板网-WWW.1PPT.COM</dc:subject>
  <dc:creator>第一PPT模板网-WWW.1PPT.COM</dc:creator>
  <cp:keywords/>
  <dc:description>第一PPT模板网-WWW.1PPT.COM</dc:description>
  <cp:lastModifiedBy>fzm-PC</cp:lastModifiedBy>
  <cp:revision>254</cp:revision>
  <dcterms:created xsi:type="dcterms:W3CDTF">2015-04-07T16:28:23Z</dcterms:created>
  <dcterms:modified xsi:type="dcterms:W3CDTF">2016-06-11T17:33:19Z</dcterms:modified>
  <cp:category>第一PPT模板网-WWW.1PPT.COM</cp:category>
</cp:coreProperties>
</file>

<file path=docProps/thumbnail.jpeg>
</file>